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6" r:id="rId2"/>
    <p:sldId id="273" r:id="rId3"/>
    <p:sldId id="274" r:id="rId4"/>
    <p:sldId id="259" r:id="rId5"/>
    <p:sldId id="260" r:id="rId6"/>
    <p:sldId id="261" r:id="rId7"/>
    <p:sldId id="271" r:id="rId8"/>
    <p:sldId id="262" r:id="rId9"/>
    <p:sldId id="272" r:id="rId10"/>
    <p:sldId id="264" r:id="rId11"/>
    <p:sldId id="263" r:id="rId12"/>
    <p:sldId id="266" r:id="rId13"/>
    <p:sldId id="277" r:id="rId14"/>
    <p:sldId id="265" r:id="rId15"/>
    <p:sldId id="281" r:id="rId16"/>
    <p:sldId id="267" r:id="rId17"/>
    <p:sldId id="270" r:id="rId18"/>
    <p:sldId id="268" r:id="rId19"/>
    <p:sldId id="280" r:id="rId20"/>
  </p:sldIdLst>
  <p:sldSz cx="9144000" cy="6858000" type="screen4x3"/>
  <p:notesSz cx="7010400" cy="9296400"/>
  <p:defaultTextStyle>
    <a:defPPr>
      <a:defRPr lang="en-US"/>
    </a:defPPr>
    <a:lvl1pPr algn="l" rtl="0" fontAlgn="base">
      <a:spcBef>
        <a:spcPct val="0"/>
      </a:spcBef>
      <a:spcAft>
        <a:spcPct val="0"/>
      </a:spcAft>
      <a:defRPr sz="1000" kern="1200">
        <a:solidFill>
          <a:schemeClr val="tx1"/>
        </a:solidFill>
        <a:latin typeface="Times New Roman" pitchFamily="18" charset="0"/>
        <a:ea typeface="+mn-ea"/>
        <a:cs typeface="+mn-cs"/>
      </a:defRPr>
    </a:lvl1pPr>
    <a:lvl2pPr marL="457200" algn="l" rtl="0" fontAlgn="base">
      <a:spcBef>
        <a:spcPct val="0"/>
      </a:spcBef>
      <a:spcAft>
        <a:spcPct val="0"/>
      </a:spcAft>
      <a:defRPr sz="1000" kern="1200">
        <a:solidFill>
          <a:schemeClr val="tx1"/>
        </a:solidFill>
        <a:latin typeface="Times New Roman" pitchFamily="18" charset="0"/>
        <a:ea typeface="+mn-ea"/>
        <a:cs typeface="+mn-cs"/>
      </a:defRPr>
    </a:lvl2pPr>
    <a:lvl3pPr marL="914400" algn="l" rtl="0" fontAlgn="base">
      <a:spcBef>
        <a:spcPct val="0"/>
      </a:spcBef>
      <a:spcAft>
        <a:spcPct val="0"/>
      </a:spcAft>
      <a:defRPr sz="1000" kern="1200">
        <a:solidFill>
          <a:schemeClr val="tx1"/>
        </a:solidFill>
        <a:latin typeface="Times New Roman" pitchFamily="18" charset="0"/>
        <a:ea typeface="+mn-ea"/>
        <a:cs typeface="+mn-cs"/>
      </a:defRPr>
    </a:lvl3pPr>
    <a:lvl4pPr marL="1371600" algn="l" rtl="0" fontAlgn="base">
      <a:spcBef>
        <a:spcPct val="0"/>
      </a:spcBef>
      <a:spcAft>
        <a:spcPct val="0"/>
      </a:spcAft>
      <a:defRPr sz="1000" kern="1200">
        <a:solidFill>
          <a:schemeClr val="tx1"/>
        </a:solidFill>
        <a:latin typeface="Times New Roman" pitchFamily="18" charset="0"/>
        <a:ea typeface="+mn-ea"/>
        <a:cs typeface="+mn-cs"/>
      </a:defRPr>
    </a:lvl4pPr>
    <a:lvl5pPr marL="1828800" algn="l" rtl="0" fontAlgn="base">
      <a:spcBef>
        <a:spcPct val="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000" kern="1200">
        <a:solidFill>
          <a:schemeClr val="tx1"/>
        </a:solidFill>
        <a:latin typeface="Times New Roman" pitchFamily="18" charset="0"/>
        <a:ea typeface="+mn-ea"/>
        <a:cs typeface="+mn-cs"/>
      </a:defRPr>
    </a:lvl6pPr>
    <a:lvl7pPr marL="2743200" algn="l" defTabSz="914400" rtl="0" eaLnBrk="1" latinLnBrk="0" hangingPunct="1">
      <a:defRPr sz="1000" kern="1200">
        <a:solidFill>
          <a:schemeClr val="tx1"/>
        </a:solidFill>
        <a:latin typeface="Times New Roman" pitchFamily="18" charset="0"/>
        <a:ea typeface="+mn-ea"/>
        <a:cs typeface="+mn-cs"/>
      </a:defRPr>
    </a:lvl7pPr>
    <a:lvl8pPr marL="3200400" algn="l" defTabSz="914400" rtl="0" eaLnBrk="1" latinLnBrk="0" hangingPunct="1">
      <a:defRPr sz="1000" kern="1200">
        <a:solidFill>
          <a:schemeClr val="tx1"/>
        </a:solidFill>
        <a:latin typeface="Times New Roman" pitchFamily="18" charset="0"/>
        <a:ea typeface="+mn-ea"/>
        <a:cs typeface="+mn-cs"/>
      </a:defRPr>
    </a:lvl8pPr>
    <a:lvl9pPr marL="3657600" algn="l" defTabSz="914400" rtl="0" eaLnBrk="1" latinLnBrk="0" hangingPunct="1">
      <a:defRPr sz="1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972AB"/>
    <a:srgbClr val="5D93C9"/>
    <a:srgbClr val="274E75"/>
    <a:srgbClr val="CC9864"/>
    <a:srgbClr val="003366"/>
    <a:srgbClr val="3366CC"/>
    <a:srgbClr val="2F5F8F"/>
    <a:srgbClr val="3E7C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5" autoAdjust="0"/>
    <p:restoredTop sz="94660" autoAdjust="0"/>
  </p:normalViewPr>
  <p:slideViewPr>
    <p:cSldViewPr>
      <p:cViewPr varScale="1">
        <p:scale>
          <a:sx n="70" d="100"/>
          <a:sy n="70" d="100"/>
        </p:scale>
        <p:origin x="-1380" y="-102"/>
      </p:cViewPr>
      <p:guideLst>
        <p:guide orient="horz" pos="2160"/>
        <p:guide pos="2880"/>
      </p:guideLst>
    </p:cSldViewPr>
  </p:slideViewPr>
  <p:outlineViewPr>
    <p:cViewPr>
      <p:scale>
        <a:sx n="33" d="100"/>
        <a:sy n="33" d="100"/>
      </p:scale>
      <p:origin x="0" y="1135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is\AppData\Local\Microsoft\Windows\Temporary%20Internet%20Files\Content.Outlook\W54HI9X4\2014&#24180;LES&#20013;&#22269;&#20998;&#20250;&#24180;&#20250;-&#20250;&#35758;&#26085;&#31243;&#3492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ln>
              <a:noFill/>
            </a:ln>
          </c:spPr>
          <c:invertIfNegative val="0"/>
          <c:dLbls>
            <c:dLbl>
              <c:idx val="0"/>
              <c:layout>
                <c:manualLayout>
                  <c:x val="-4.3452901720618256E-4"/>
                  <c:y val="-0.29077228492159374"/>
                </c:manualLayout>
              </c:layout>
              <c:tx>
                <c:rich>
                  <a:bodyPr/>
                  <a:lstStyle/>
                  <a:p>
                    <a:r>
                      <a:rPr lang="en-US" sz="1800">
                        <a:solidFill>
                          <a:schemeClr val="bg1"/>
                        </a:solidFill>
                      </a:rPr>
                      <a:t>$726M</a:t>
                    </a:r>
                    <a:endParaRPr lang="en-US" sz="1100">
                      <a:solidFill>
                        <a:schemeClr val="bg1"/>
                      </a:solidFill>
                    </a:endParaRPr>
                  </a:p>
                </c:rich>
              </c:tx>
              <c:showLegendKey val="0"/>
              <c:showVal val="1"/>
              <c:showCatName val="0"/>
              <c:showSerName val="0"/>
              <c:showPercent val="0"/>
              <c:showBubbleSize val="0"/>
            </c:dLbl>
            <c:dLbl>
              <c:idx val="1"/>
              <c:layout>
                <c:manualLayout>
                  <c:x val="9.8533748096303157E-3"/>
                  <c:y val="-0.32948184483878606"/>
                </c:manualLayout>
              </c:layout>
              <c:tx>
                <c:rich>
                  <a:bodyPr/>
                  <a:lstStyle/>
                  <a:p>
                    <a:r>
                      <a:rPr lang="en-US" sz="1800">
                        <a:solidFill>
                          <a:schemeClr val="bg1"/>
                        </a:solidFill>
                      </a:rPr>
                      <a:t>$840M</a:t>
                    </a:r>
                    <a:endParaRPr lang="en-US" sz="1200">
                      <a:solidFill>
                        <a:schemeClr val="bg1"/>
                      </a:solidFill>
                    </a:endParaRPr>
                  </a:p>
                </c:rich>
              </c:tx>
              <c:showLegendKey val="0"/>
              <c:showVal val="1"/>
              <c:showCatName val="0"/>
              <c:showSerName val="0"/>
              <c:showPercent val="0"/>
              <c:showBubbleSize val="0"/>
            </c:dLbl>
            <c:dLbl>
              <c:idx val="2"/>
              <c:layout>
                <c:manualLayout>
                  <c:x val="3.2460062862512558E-3"/>
                  <c:y val="-0.23785914193262464"/>
                </c:manualLayout>
              </c:layout>
              <c:tx>
                <c:rich>
                  <a:bodyPr/>
                  <a:lstStyle/>
                  <a:p>
                    <a:r>
                      <a:rPr lang="en-US" sz="1800">
                        <a:solidFill>
                          <a:schemeClr val="bg1"/>
                        </a:solidFill>
                      </a:rPr>
                      <a:t>$609M</a:t>
                    </a:r>
                    <a:endParaRPr lang="en-US">
                      <a:solidFill>
                        <a:schemeClr val="bg1"/>
                      </a:solidFill>
                    </a:endParaRPr>
                  </a:p>
                </c:rich>
              </c:tx>
              <c:showLegendKey val="0"/>
              <c:showVal val="1"/>
              <c:showCatName val="0"/>
              <c:showSerName val="0"/>
              <c:showPercent val="0"/>
              <c:showBubbleSize val="0"/>
            </c:dLbl>
            <c:dLbl>
              <c:idx val="3"/>
              <c:layout>
                <c:manualLayout>
                  <c:x val="0"/>
                  <c:y val="-0.10752688172043011"/>
                </c:manualLayout>
              </c:layout>
              <c:tx>
                <c:rich>
                  <a:bodyPr/>
                  <a:lstStyle/>
                  <a:p>
                    <a:r>
                      <a:rPr lang="en-US" sz="1800">
                        <a:solidFill>
                          <a:schemeClr val="bg1"/>
                        </a:solidFill>
                      </a:rPr>
                      <a:t>$236M</a:t>
                    </a:r>
                    <a:endParaRPr lang="en-US"/>
                  </a:p>
                </c:rich>
              </c:tx>
              <c:showLegendKey val="0"/>
              <c:showVal val="1"/>
              <c:showCatName val="0"/>
              <c:showSerName val="0"/>
              <c:showPercent val="0"/>
              <c:showBubbleSize val="0"/>
            </c:dLbl>
            <c:dLbl>
              <c:idx val="4"/>
              <c:layout>
                <c:manualLayout>
                  <c:x val="-9.1380045096816403E-17"/>
                  <c:y val="-0.21505376344086022"/>
                </c:manualLayout>
              </c:layout>
              <c:tx>
                <c:rich>
                  <a:bodyPr/>
                  <a:lstStyle/>
                  <a:p>
                    <a:r>
                      <a:rPr lang="en-US" sz="1800">
                        <a:solidFill>
                          <a:schemeClr val="bg1"/>
                        </a:solidFill>
                      </a:rPr>
                      <a:t>$558M</a:t>
                    </a:r>
                    <a:endParaRPr lang="en-US"/>
                  </a:p>
                </c:rich>
              </c:tx>
              <c:showLegendKey val="0"/>
              <c:showVal val="1"/>
              <c:showCatName val="0"/>
              <c:showSerName val="0"/>
              <c:showPercent val="0"/>
              <c:showBubbleSize val="0"/>
            </c:dLbl>
            <c:dLbl>
              <c:idx val="5"/>
              <c:layout>
                <c:manualLayout>
                  <c:x val="-2.4921421859304626E-3"/>
                  <c:y val="-0.43822558417668878"/>
                </c:manualLayout>
              </c:layout>
              <c:tx>
                <c:rich>
                  <a:bodyPr/>
                  <a:lstStyle/>
                  <a:p>
                    <a:r>
                      <a:rPr lang="en-US" sz="1800">
                        <a:solidFill>
                          <a:schemeClr val="bg1"/>
                        </a:solidFill>
                      </a:rPr>
                      <a:t>$1,184M</a:t>
                    </a:r>
                    <a:endParaRPr lang="en-US"/>
                  </a:p>
                </c:rich>
              </c:tx>
              <c:showLegendKey val="0"/>
              <c:showVal val="1"/>
              <c:showCatName val="0"/>
              <c:showSerName val="0"/>
              <c:showPercent val="0"/>
              <c:showBubbleSize val="0"/>
            </c:dLbl>
            <c:numFmt formatCode="[$$-409]#,##0" sourceLinked="0"/>
            <c:txPr>
              <a:bodyPr/>
              <a:lstStyle/>
              <a:p>
                <a:pPr>
                  <a:defRPr sz="1800">
                    <a:solidFill>
                      <a:schemeClr val="bg1"/>
                    </a:solidFill>
                  </a:defRPr>
                </a:pPr>
                <a:endParaRPr lang="en-US"/>
              </a:p>
            </c:txPr>
            <c:showLegendKey val="0"/>
            <c:showVal val="1"/>
            <c:showCatName val="0"/>
            <c:showSerName val="0"/>
            <c:showPercent val="0"/>
            <c:showBubbleSize val="0"/>
            <c:showLeaderLines val="0"/>
          </c:dLbls>
          <c:val>
            <c:numRef>
              <c:f>Sheet2!$B$5:$B$10</c:f>
              <c:numCache>
                <c:formatCode>General</c:formatCode>
                <c:ptCount val="6"/>
                <c:pt idx="0">
                  <c:v>726</c:v>
                </c:pt>
                <c:pt idx="1">
                  <c:v>840</c:v>
                </c:pt>
                <c:pt idx="2">
                  <c:v>609</c:v>
                </c:pt>
                <c:pt idx="3">
                  <c:v>236</c:v>
                </c:pt>
                <c:pt idx="4">
                  <c:v>558</c:v>
                </c:pt>
                <c:pt idx="5">
                  <c:v>1184</c:v>
                </c:pt>
              </c:numCache>
            </c:numRef>
          </c:val>
        </c:ser>
        <c:dLbls>
          <c:showLegendKey val="0"/>
          <c:showVal val="1"/>
          <c:showCatName val="0"/>
          <c:showSerName val="0"/>
          <c:showPercent val="0"/>
          <c:showBubbleSize val="0"/>
        </c:dLbls>
        <c:gapWidth val="75"/>
        <c:overlap val="100"/>
        <c:axId val="154976256"/>
        <c:axId val="154979712"/>
      </c:barChart>
      <c:dateAx>
        <c:axId val="154976256"/>
        <c:scaling>
          <c:orientation val="minMax"/>
        </c:scaling>
        <c:delete val="0"/>
        <c:axPos val="b"/>
        <c:numFmt formatCode="General" sourceLinked="0"/>
        <c:majorTickMark val="none"/>
        <c:minorTickMark val="none"/>
        <c:tickLblPos val="none"/>
        <c:crossAx val="154979712"/>
        <c:crosses val="autoZero"/>
        <c:auto val="0"/>
        <c:lblOffset val="100"/>
        <c:baseTimeUnit val="days"/>
        <c:minorUnit val="1"/>
      </c:dateAx>
      <c:valAx>
        <c:axId val="154979712"/>
        <c:scaling>
          <c:orientation val="minMax"/>
        </c:scaling>
        <c:delete val="0"/>
        <c:axPos val="l"/>
        <c:numFmt formatCode="General" sourceLinked="1"/>
        <c:majorTickMark val="none"/>
        <c:minorTickMark val="none"/>
        <c:tickLblPos val="nextTo"/>
        <c:txPr>
          <a:bodyPr/>
          <a:lstStyle/>
          <a:p>
            <a:pPr>
              <a:defRPr sz="1600">
                <a:solidFill>
                  <a:schemeClr val="bg1"/>
                </a:solidFill>
              </a:defRPr>
            </a:pPr>
            <a:endParaRPr lang="en-US"/>
          </a:p>
        </c:txPr>
        <c:crossAx val="154976256"/>
        <c:crosses val="autoZero"/>
        <c:crossBetween val="between"/>
      </c:valAx>
      <c:spPr>
        <a:noFill/>
        <a:ln w="25400">
          <a:noFill/>
        </a:ln>
      </c:spPr>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altLang="zh-CN" sz="1800" dirty="0" smtClean="0">
                <a:solidFill>
                  <a:srgbClr val="FFFF00"/>
                </a:solidFill>
              </a:rPr>
              <a:t>#</a:t>
            </a:r>
            <a:r>
              <a:rPr lang="zh-CN" altLang="en-US" sz="1800" dirty="0" smtClean="0">
                <a:solidFill>
                  <a:srgbClr val="FFFF00"/>
                </a:solidFill>
              </a:rPr>
              <a:t>按交</a:t>
            </a:r>
            <a:r>
              <a:rPr lang="zh-CN" altLang="en-US" sz="1800" dirty="0">
                <a:solidFill>
                  <a:srgbClr val="FFFF00"/>
                </a:solidFill>
              </a:rPr>
              <a:t>易数量</a:t>
            </a:r>
          </a:p>
        </c:rich>
      </c:tx>
      <c:layout>
        <c:manualLayout>
          <c:xMode val="edge"/>
          <c:yMode val="edge"/>
          <c:x val="0.36420833333333336"/>
          <c:y val="8.1250000000000003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875"/>
          <c:y val="0.32839074803149604"/>
          <c:w val="0.51249999999999996"/>
          <c:h val="0.43723425196850396"/>
        </c:manualLayout>
      </c:layout>
      <c:pie3DChart>
        <c:varyColors val="1"/>
        <c:ser>
          <c:idx val="0"/>
          <c:order val="0"/>
          <c:tx>
            <c:strRef>
              <c:f>Sheet1!$B$1</c:f>
              <c:strCache>
                <c:ptCount val="1"/>
                <c:pt idx="0">
                  <c:v>#交易数量</c:v>
                </c:pt>
              </c:strCache>
            </c:strRef>
          </c:tx>
          <c:spPr>
            <a:solidFill>
              <a:schemeClr val="accent1">
                <a:lumMod val="40000"/>
                <a:lumOff val="60000"/>
              </a:schemeClr>
            </a:solidFill>
          </c:spPr>
          <c:dPt>
            <c:idx val="1"/>
            <c:bubble3D val="0"/>
            <c:spPr>
              <a:solidFill>
                <a:schemeClr val="accent2">
                  <a:lumMod val="75000"/>
                </a:schemeClr>
              </a:solidFill>
            </c:spPr>
          </c:dPt>
          <c:dPt>
            <c:idx val="2"/>
            <c:bubble3D val="0"/>
            <c:spPr>
              <a:solidFill>
                <a:srgbClr val="FFFF00"/>
              </a:solidFill>
            </c:spPr>
          </c:dPt>
          <c:dPt>
            <c:idx val="3"/>
            <c:bubble3D val="0"/>
            <c:spPr>
              <a:solidFill>
                <a:srgbClr val="C00000"/>
              </a:solidFill>
            </c:spPr>
          </c:dPt>
          <c:dLbls>
            <c:dLbl>
              <c:idx val="0"/>
              <c:spPr/>
              <c:txPr>
                <a:bodyPr/>
                <a:lstStyle/>
                <a:p>
                  <a:pPr>
                    <a:defRPr sz="1400">
                      <a:solidFill>
                        <a:schemeClr val="tx1"/>
                      </a:solidFill>
                    </a:defRPr>
                  </a:pPr>
                  <a:endParaRPr lang="en-US"/>
                </a:p>
              </c:txPr>
              <c:showLegendKey val="0"/>
              <c:showVal val="0"/>
              <c:showCatName val="1"/>
              <c:showSerName val="0"/>
              <c:showPercent val="1"/>
              <c:showBubbleSize val="0"/>
            </c:dLbl>
            <c:txPr>
              <a:bodyPr/>
              <a:lstStyle/>
              <a:p>
                <a:pPr>
                  <a:defRPr sz="1400">
                    <a:solidFill>
                      <a:schemeClr val="bg1"/>
                    </a:solidFill>
                  </a:defRPr>
                </a:pPr>
                <a:endParaRPr lang="en-US"/>
              </a:p>
            </c:txPr>
            <c:showLegendKey val="0"/>
            <c:showVal val="0"/>
            <c:showCatName val="1"/>
            <c:showSerName val="0"/>
            <c:showPercent val="1"/>
            <c:showBubbleSize val="0"/>
            <c:showLeaderLines val="1"/>
          </c:dLbls>
          <c:cat>
            <c:strRef>
              <c:f>Sheet1!$A$2:$A$5</c:f>
              <c:strCache>
                <c:ptCount val="4"/>
                <c:pt idx="0">
                  <c:v>医药</c:v>
                </c:pt>
                <c:pt idx="1">
                  <c:v>服务</c:v>
                </c:pt>
                <c:pt idx="2">
                  <c:v>诊断设备</c:v>
                </c:pt>
                <c:pt idx="3">
                  <c:v>医疗设备</c:v>
                </c:pt>
              </c:strCache>
            </c:strRef>
          </c:cat>
          <c:val>
            <c:numRef>
              <c:f>Sheet1!$B$2:$B$5</c:f>
              <c:numCache>
                <c:formatCode>General</c:formatCode>
                <c:ptCount val="4"/>
                <c:pt idx="0">
                  <c:v>83</c:v>
                </c:pt>
                <c:pt idx="1">
                  <c:v>22</c:v>
                </c:pt>
                <c:pt idx="2">
                  <c:v>18</c:v>
                </c:pt>
                <c:pt idx="3">
                  <c:v>12</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solidFill>
                  <a:srgbClr val="FFFF00"/>
                </a:solidFill>
              </a:defRPr>
            </a:pPr>
            <a:r>
              <a:rPr lang="en-US" altLang="zh-CN" sz="1800" dirty="0" smtClean="0">
                <a:solidFill>
                  <a:srgbClr val="FFFF00"/>
                </a:solidFill>
              </a:rPr>
              <a:t>$</a:t>
            </a:r>
            <a:r>
              <a:rPr lang="zh-CN" altLang="en-US" sz="1800" dirty="0" smtClean="0">
                <a:solidFill>
                  <a:srgbClr val="FFFF00"/>
                </a:solidFill>
              </a:rPr>
              <a:t>按交</a:t>
            </a:r>
            <a:r>
              <a:rPr lang="zh-CN" altLang="en-US" sz="1800" dirty="0">
                <a:solidFill>
                  <a:srgbClr val="FFFF00"/>
                </a:solidFill>
              </a:rPr>
              <a:t>易金额</a:t>
            </a:r>
          </a:p>
        </c:rich>
      </c:tx>
      <c:layout>
        <c:manualLayout>
          <c:xMode val="edge"/>
          <c:yMode val="edge"/>
          <c:x val="0.30794649707248134"/>
          <c:y val="9.8484848484848481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7.4539471027659995E-2"/>
          <c:y val="0.3957092579336674"/>
          <c:w val="0.63340561275994356"/>
          <c:h val="0.50600035790980669"/>
        </c:manualLayout>
      </c:layout>
      <c:pie3DChart>
        <c:varyColors val="1"/>
        <c:ser>
          <c:idx val="0"/>
          <c:order val="0"/>
          <c:tx>
            <c:strRef>
              <c:f>Sheet1!$B$1</c:f>
              <c:strCache>
                <c:ptCount val="1"/>
                <c:pt idx="0">
                  <c:v>$交易金额</c:v>
                </c:pt>
              </c:strCache>
            </c:strRef>
          </c:tx>
          <c:dPt>
            <c:idx val="0"/>
            <c:bubble3D val="0"/>
            <c:spPr>
              <a:solidFill>
                <a:schemeClr val="accent1">
                  <a:lumMod val="40000"/>
                  <a:lumOff val="60000"/>
                </a:schemeClr>
              </a:solidFill>
            </c:spPr>
          </c:dPt>
          <c:dPt>
            <c:idx val="2"/>
            <c:bubble3D val="0"/>
            <c:spPr>
              <a:solidFill>
                <a:srgbClr val="C00000"/>
              </a:solidFill>
            </c:spPr>
          </c:dPt>
          <c:dPt>
            <c:idx val="3"/>
            <c:bubble3D val="0"/>
            <c:spPr>
              <a:solidFill>
                <a:srgbClr val="FFFF00"/>
              </a:solidFill>
            </c:spPr>
          </c:dPt>
          <c:dLbls>
            <c:dLbl>
              <c:idx val="0"/>
              <c:spPr/>
              <c:txPr>
                <a:bodyPr/>
                <a:lstStyle/>
                <a:p>
                  <a:pPr>
                    <a:defRPr sz="1400">
                      <a:solidFill>
                        <a:schemeClr val="tx1"/>
                      </a:solidFill>
                    </a:defRPr>
                  </a:pPr>
                  <a:endParaRPr lang="en-US"/>
                </a:p>
              </c:txPr>
              <c:showLegendKey val="0"/>
              <c:showVal val="0"/>
              <c:showCatName val="1"/>
              <c:showSerName val="0"/>
              <c:showPercent val="1"/>
              <c:showBubbleSize val="0"/>
            </c:dLbl>
            <c:dLbl>
              <c:idx val="1"/>
              <c:layout>
                <c:manualLayout>
                  <c:x val="-0.17077145164546739"/>
                  <c:y val="0.34222525068981763"/>
                </c:manualLayout>
              </c:layout>
              <c:showLegendKey val="0"/>
              <c:showVal val="0"/>
              <c:showCatName val="1"/>
              <c:showSerName val="0"/>
              <c:showPercent val="1"/>
              <c:showBubbleSize val="0"/>
            </c:dLbl>
            <c:dLbl>
              <c:idx val="2"/>
              <c:layout>
                <c:manualLayout>
                  <c:x val="-0.19164122753886534"/>
                  <c:y val="-1.0772932229625143E-2"/>
                </c:manualLayout>
              </c:layout>
              <c:showLegendKey val="0"/>
              <c:showVal val="0"/>
              <c:showCatName val="1"/>
              <c:showSerName val="0"/>
              <c:showPercent val="1"/>
              <c:showBubbleSize val="0"/>
            </c:dLbl>
            <c:dLbl>
              <c:idx val="3"/>
              <c:layout>
                <c:manualLayout>
                  <c:x val="0.37164708257621643"/>
                  <c:y val="2.0120465711016892E-2"/>
                </c:manualLayout>
              </c:layout>
              <c:showLegendKey val="0"/>
              <c:showVal val="0"/>
              <c:showCatName val="1"/>
              <c:showSerName val="0"/>
              <c:showPercent val="1"/>
              <c:showBubbleSize val="0"/>
            </c:dLbl>
            <c:txPr>
              <a:bodyPr/>
              <a:lstStyle/>
              <a:p>
                <a:pPr>
                  <a:defRPr sz="1400">
                    <a:solidFill>
                      <a:schemeClr val="bg1"/>
                    </a:solidFill>
                  </a:defRPr>
                </a:pPr>
                <a:endParaRPr lang="en-US"/>
              </a:p>
            </c:txPr>
            <c:showLegendKey val="0"/>
            <c:showVal val="0"/>
            <c:showCatName val="1"/>
            <c:showSerName val="0"/>
            <c:showPercent val="1"/>
            <c:showBubbleSize val="0"/>
            <c:showLeaderLines val="1"/>
          </c:dLbls>
          <c:cat>
            <c:strRef>
              <c:f>Sheet1!$A$2:$A$5</c:f>
              <c:strCache>
                <c:ptCount val="4"/>
                <c:pt idx="0">
                  <c:v>医药</c:v>
                </c:pt>
                <c:pt idx="1">
                  <c:v>服务</c:v>
                </c:pt>
                <c:pt idx="2">
                  <c:v>医疗设备</c:v>
                </c:pt>
                <c:pt idx="3">
                  <c:v>诊断设备</c:v>
                </c:pt>
              </c:strCache>
            </c:strRef>
          </c:cat>
          <c:val>
            <c:numRef>
              <c:f>Sheet1!$B$2:$B$5</c:f>
              <c:numCache>
                <c:formatCode>General</c:formatCode>
                <c:ptCount val="4"/>
                <c:pt idx="0">
                  <c:v>1367</c:v>
                </c:pt>
                <c:pt idx="1">
                  <c:v>101</c:v>
                </c:pt>
                <c:pt idx="2">
                  <c:v>61</c:v>
                </c:pt>
                <c:pt idx="3">
                  <c:v>34</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21507"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21508"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21509"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452AF712-9D66-4EBC-877B-2F272F1BF9AE}" type="slidenum">
              <a:rPr lang="en-US"/>
              <a:pPr/>
              <a:t>‹#›</a:t>
            </a:fld>
            <a:endParaRPr lang="en-US"/>
          </a:p>
        </p:txBody>
      </p:sp>
    </p:spTree>
    <p:extLst>
      <p:ext uri="{BB962C8B-B14F-4D97-AF65-F5344CB8AC3E}">
        <p14:creationId xmlns:p14="http://schemas.microsoft.com/office/powerpoint/2010/main" val="6251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13315"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8"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13319"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8295FDC0-B438-40D2-ACE8-7CC3973A141C}" type="slidenum">
              <a:rPr lang="en-US"/>
              <a:pPr/>
              <a:t>‹#›</a:t>
            </a:fld>
            <a:endParaRPr lang="en-US"/>
          </a:p>
        </p:txBody>
      </p:sp>
    </p:spTree>
    <p:extLst>
      <p:ext uri="{BB962C8B-B14F-4D97-AF65-F5344CB8AC3E}">
        <p14:creationId xmlns:p14="http://schemas.microsoft.com/office/powerpoint/2010/main" val="41961540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600200"/>
            <a:ext cx="7772400" cy="1143000"/>
          </a:xfrm>
        </p:spPr>
        <p:txBody>
          <a:bodyPr/>
          <a:lstStyle>
            <a:lvl1pPr>
              <a:defRPr sz="3800"/>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685800" y="2971800"/>
            <a:ext cx="6400800" cy="1752600"/>
          </a:xfrm>
        </p:spPr>
        <p:txBody>
          <a:bodyPr/>
          <a:lstStyle>
            <a:lvl1pPr marL="0" indent="0">
              <a:buFontTx/>
              <a:buNone/>
              <a:defRPr/>
            </a:lvl1pPr>
          </a:lstStyle>
          <a:p>
            <a:pPr lvl="0"/>
            <a:r>
              <a:rPr lang="en-US" noProof="0" smtClean="0"/>
              <a:t>Click to edit Master subtitle style</a:t>
            </a:r>
          </a:p>
        </p:txBody>
      </p:sp>
      <p:pic>
        <p:nvPicPr>
          <p:cNvPr id="6" name="CBp1Color-0111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0864"/>
            <a:ext cx="9144000" cy="70713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43768A8-5C9F-4793-8188-A4E4DF869BAE}" type="slidenum">
              <a:rPr lang="en-US"/>
              <a:pPr/>
              <a:t>‹#›</a:t>
            </a:fld>
            <a:endParaRPr lang="en-US"/>
          </a:p>
        </p:txBody>
      </p:sp>
    </p:spTree>
    <p:extLst>
      <p:ext uri="{BB962C8B-B14F-4D97-AF65-F5344CB8AC3E}">
        <p14:creationId xmlns:p14="http://schemas.microsoft.com/office/powerpoint/2010/main" val="1868138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90E8422-80B2-457A-B74D-3F82DE419E6F}" type="slidenum">
              <a:rPr lang="en-US"/>
              <a:pPr/>
              <a:t>‹#›</a:t>
            </a:fld>
            <a:endParaRPr lang="en-US"/>
          </a:p>
        </p:txBody>
      </p:sp>
    </p:spTree>
    <p:extLst>
      <p:ext uri="{BB962C8B-B14F-4D97-AF65-F5344CB8AC3E}">
        <p14:creationId xmlns:p14="http://schemas.microsoft.com/office/powerpoint/2010/main" val="300042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7950185-F4C5-4B02-838E-E8DEA00941B2}" type="slidenum">
              <a:rPr lang="en-US"/>
              <a:pPr/>
              <a:t>‹#›</a:t>
            </a:fld>
            <a:endParaRPr lang="en-US"/>
          </a:p>
        </p:txBody>
      </p:sp>
    </p:spTree>
    <p:extLst>
      <p:ext uri="{BB962C8B-B14F-4D97-AF65-F5344CB8AC3E}">
        <p14:creationId xmlns:p14="http://schemas.microsoft.com/office/powerpoint/2010/main" val="1272820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A2579887-21D4-448E-B732-8187654BA08F}" type="slidenum">
              <a:rPr lang="en-US"/>
              <a:pPr/>
              <a:t>‹#›</a:t>
            </a:fld>
            <a:endParaRPr lang="en-US"/>
          </a:p>
        </p:txBody>
      </p:sp>
    </p:spTree>
    <p:extLst>
      <p:ext uri="{BB962C8B-B14F-4D97-AF65-F5344CB8AC3E}">
        <p14:creationId xmlns:p14="http://schemas.microsoft.com/office/powerpoint/2010/main" val="1018363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19279ED-B8DB-46FA-966E-C71295C16C72}" type="slidenum">
              <a:rPr lang="en-US"/>
              <a:pPr/>
              <a:t>‹#›</a:t>
            </a:fld>
            <a:endParaRPr lang="en-US"/>
          </a:p>
        </p:txBody>
      </p:sp>
    </p:spTree>
    <p:extLst>
      <p:ext uri="{BB962C8B-B14F-4D97-AF65-F5344CB8AC3E}">
        <p14:creationId xmlns:p14="http://schemas.microsoft.com/office/powerpoint/2010/main" val="3663931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548F28F3-875B-4C6C-BFFD-93E2F574A3C6}" type="slidenum">
              <a:rPr lang="en-US"/>
              <a:pPr/>
              <a:t>‹#›</a:t>
            </a:fld>
            <a:endParaRPr lang="en-US"/>
          </a:p>
        </p:txBody>
      </p:sp>
    </p:spTree>
    <p:extLst>
      <p:ext uri="{BB962C8B-B14F-4D97-AF65-F5344CB8AC3E}">
        <p14:creationId xmlns:p14="http://schemas.microsoft.com/office/powerpoint/2010/main" val="1579369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FAC220AD-B5CE-46C4-BAC2-1395925D4C3C}" type="slidenum">
              <a:rPr lang="en-US"/>
              <a:pPr/>
              <a:t>‹#›</a:t>
            </a:fld>
            <a:endParaRPr lang="en-US"/>
          </a:p>
        </p:txBody>
      </p:sp>
    </p:spTree>
    <p:extLst>
      <p:ext uri="{BB962C8B-B14F-4D97-AF65-F5344CB8AC3E}">
        <p14:creationId xmlns:p14="http://schemas.microsoft.com/office/powerpoint/2010/main" val="203272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36205D28-060E-4072-B1B4-5CA09EF0CC48}" type="slidenum">
              <a:rPr lang="en-US"/>
              <a:pPr/>
              <a:t>‹#›</a:t>
            </a:fld>
            <a:endParaRPr lang="en-US"/>
          </a:p>
        </p:txBody>
      </p:sp>
    </p:spTree>
    <p:extLst>
      <p:ext uri="{BB962C8B-B14F-4D97-AF65-F5344CB8AC3E}">
        <p14:creationId xmlns:p14="http://schemas.microsoft.com/office/powerpoint/2010/main" val="4100491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D99809F-FCCD-4DCB-AAF3-7D4E8A62BB06}" type="slidenum">
              <a:rPr lang="en-US"/>
              <a:pPr/>
              <a:t>‹#›</a:t>
            </a:fld>
            <a:endParaRPr lang="en-US"/>
          </a:p>
        </p:txBody>
      </p:sp>
    </p:spTree>
    <p:extLst>
      <p:ext uri="{BB962C8B-B14F-4D97-AF65-F5344CB8AC3E}">
        <p14:creationId xmlns:p14="http://schemas.microsoft.com/office/powerpoint/2010/main" val="3914957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3B24949-C58D-4E80-9186-9BED682B2296}" type="slidenum">
              <a:rPr lang="en-US"/>
              <a:pPr/>
              <a:t>‹#›</a:t>
            </a:fld>
            <a:endParaRPr lang="en-US"/>
          </a:p>
        </p:txBody>
      </p:sp>
    </p:spTree>
    <p:extLst>
      <p:ext uri="{BB962C8B-B14F-4D97-AF65-F5344CB8AC3E}">
        <p14:creationId xmlns:p14="http://schemas.microsoft.com/office/powerpoint/2010/main" val="19776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5" name="Rectangle 11"/>
          <p:cNvSpPr>
            <a:spLocks noGrp="1" noChangeArrowheads="1"/>
          </p:cNvSpPr>
          <p:nvPr>
            <p:ph type="sldNum" sz="quarter" idx="4"/>
          </p:nvPr>
        </p:nvSpPr>
        <p:spPr bwMode="auto">
          <a:xfrm>
            <a:off x="70104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bg1"/>
                </a:solidFill>
                <a:latin typeface="+mn-lt"/>
              </a:defRPr>
            </a:lvl1pPr>
          </a:lstStyle>
          <a:p>
            <a:fld id="{0799EC68-C63D-493C-9901-4B0F6D728557}" type="slidenum">
              <a:rPr lang="en-US"/>
              <a:pPr/>
              <a:t>‹#›</a:t>
            </a:fld>
            <a:endParaRPr lang="en-US"/>
          </a:p>
        </p:txBody>
      </p:sp>
      <p:pic>
        <p:nvPicPr>
          <p:cNvPr id="1049" name="CBp2Color-092008" descr="Covingto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353300" y="6300788"/>
            <a:ext cx="1216025" cy="39211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rtl="0" fontAlgn="base">
        <a:spcBef>
          <a:spcPct val="0"/>
        </a:spcBef>
        <a:spcAft>
          <a:spcPct val="0"/>
        </a:spcAft>
        <a:defRPr sz="3600">
          <a:solidFill>
            <a:srgbClr val="CC9864"/>
          </a:solidFill>
          <a:latin typeface="+mj-lt"/>
          <a:ea typeface="+mj-ea"/>
          <a:cs typeface="+mj-cs"/>
        </a:defRPr>
      </a:lvl1pPr>
      <a:lvl2pPr algn="l" rtl="0" fontAlgn="base">
        <a:spcBef>
          <a:spcPct val="0"/>
        </a:spcBef>
        <a:spcAft>
          <a:spcPct val="0"/>
        </a:spcAft>
        <a:defRPr sz="3600">
          <a:solidFill>
            <a:srgbClr val="CC9864"/>
          </a:solidFill>
          <a:latin typeface="Arial" charset="0"/>
        </a:defRPr>
      </a:lvl2pPr>
      <a:lvl3pPr algn="l" rtl="0" fontAlgn="base">
        <a:spcBef>
          <a:spcPct val="0"/>
        </a:spcBef>
        <a:spcAft>
          <a:spcPct val="0"/>
        </a:spcAft>
        <a:defRPr sz="3600">
          <a:solidFill>
            <a:srgbClr val="CC9864"/>
          </a:solidFill>
          <a:latin typeface="Arial" charset="0"/>
        </a:defRPr>
      </a:lvl3pPr>
      <a:lvl4pPr algn="l" rtl="0" fontAlgn="base">
        <a:spcBef>
          <a:spcPct val="0"/>
        </a:spcBef>
        <a:spcAft>
          <a:spcPct val="0"/>
        </a:spcAft>
        <a:defRPr sz="3600">
          <a:solidFill>
            <a:srgbClr val="CC9864"/>
          </a:solidFill>
          <a:latin typeface="Arial" charset="0"/>
        </a:defRPr>
      </a:lvl4pPr>
      <a:lvl5pPr algn="l" rtl="0" fontAlgn="base">
        <a:spcBef>
          <a:spcPct val="0"/>
        </a:spcBef>
        <a:spcAft>
          <a:spcPct val="0"/>
        </a:spcAft>
        <a:defRPr sz="3600">
          <a:solidFill>
            <a:srgbClr val="CC9864"/>
          </a:solidFill>
          <a:latin typeface="Arial" charset="0"/>
        </a:defRPr>
      </a:lvl5pPr>
      <a:lvl6pPr marL="457200" algn="l" rtl="0" fontAlgn="base">
        <a:spcBef>
          <a:spcPct val="0"/>
        </a:spcBef>
        <a:spcAft>
          <a:spcPct val="0"/>
        </a:spcAft>
        <a:defRPr sz="3600">
          <a:solidFill>
            <a:srgbClr val="CC9864"/>
          </a:solidFill>
          <a:latin typeface="Arial" charset="0"/>
        </a:defRPr>
      </a:lvl6pPr>
      <a:lvl7pPr marL="914400" algn="l" rtl="0" fontAlgn="base">
        <a:spcBef>
          <a:spcPct val="0"/>
        </a:spcBef>
        <a:spcAft>
          <a:spcPct val="0"/>
        </a:spcAft>
        <a:defRPr sz="3600">
          <a:solidFill>
            <a:srgbClr val="CC9864"/>
          </a:solidFill>
          <a:latin typeface="Arial" charset="0"/>
        </a:defRPr>
      </a:lvl7pPr>
      <a:lvl8pPr marL="1371600" algn="l" rtl="0" fontAlgn="base">
        <a:spcBef>
          <a:spcPct val="0"/>
        </a:spcBef>
        <a:spcAft>
          <a:spcPct val="0"/>
        </a:spcAft>
        <a:defRPr sz="3600">
          <a:solidFill>
            <a:srgbClr val="CC9864"/>
          </a:solidFill>
          <a:latin typeface="Arial" charset="0"/>
        </a:defRPr>
      </a:lvl8pPr>
      <a:lvl9pPr marL="1828800" algn="l" rtl="0" fontAlgn="base">
        <a:spcBef>
          <a:spcPct val="0"/>
        </a:spcBef>
        <a:spcAft>
          <a:spcPct val="0"/>
        </a:spcAft>
        <a:defRPr sz="3600">
          <a:solidFill>
            <a:srgbClr val="CC9864"/>
          </a:solidFill>
          <a:latin typeface="Arial" charset="0"/>
        </a:defRPr>
      </a:lvl9pPr>
    </p:titleStyle>
    <p:bodyStyle>
      <a:lvl1pPr marL="342900" indent="-342900" algn="l" rtl="0" fontAlgn="base">
        <a:spcBef>
          <a:spcPct val="20000"/>
        </a:spcBef>
        <a:spcAft>
          <a:spcPct val="0"/>
        </a:spcAft>
        <a:buClr>
          <a:srgbClr val="CC9864"/>
        </a:buClr>
        <a:buChar char="•"/>
        <a:defRPr sz="2800">
          <a:solidFill>
            <a:schemeClr val="bg1"/>
          </a:solidFill>
          <a:latin typeface="+mn-lt"/>
          <a:ea typeface="+mn-ea"/>
          <a:cs typeface="+mn-cs"/>
        </a:defRPr>
      </a:lvl1pPr>
      <a:lvl2pPr marL="742950" indent="-285750" algn="l" rtl="0" fontAlgn="base">
        <a:spcBef>
          <a:spcPct val="20000"/>
        </a:spcBef>
        <a:spcAft>
          <a:spcPct val="0"/>
        </a:spcAft>
        <a:buClr>
          <a:srgbClr val="CC9864"/>
        </a:buClr>
        <a:buChar char="–"/>
        <a:defRPr sz="2400">
          <a:solidFill>
            <a:schemeClr val="bg1"/>
          </a:solidFill>
          <a:latin typeface="+mn-lt"/>
        </a:defRPr>
      </a:lvl2pPr>
      <a:lvl3pPr marL="1143000" indent="-228600" algn="l" rtl="0" fontAlgn="base">
        <a:spcBef>
          <a:spcPct val="20000"/>
        </a:spcBef>
        <a:spcAft>
          <a:spcPct val="0"/>
        </a:spcAft>
        <a:buClr>
          <a:srgbClr val="CC9864"/>
        </a:buClr>
        <a:buChar char="•"/>
        <a:defRPr sz="2000">
          <a:solidFill>
            <a:schemeClr val="bg1"/>
          </a:solidFill>
          <a:latin typeface="+mn-lt"/>
        </a:defRPr>
      </a:lvl3pPr>
      <a:lvl4pPr marL="1600200" indent="-228600" algn="l" rtl="0" fontAlgn="base">
        <a:spcBef>
          <a:spcPct val="20000"/>
        </a:spcBef>
        <a:spcAft>
          <a:spcPct val="0"/>
        </a:spcAft>
        <a:buClr>
          <a:srgbClr val="CC9864"/>
        </a:buClr>
        <a:buChar char="–"/>
        <a:defRPr>
          <a:solidFill>
            <a:schemeClr val="bg1"/>
          </a:solidFill>
          <a:latin typeface="+mn-lt"/>
        </a:defRPr>
      </a:lvl4pPr>
      <a:lvl5pPr marL="2057400" indent="-228600" algn="l" rtl="0" fontAlgn="base">
        <a:spcBef>
          <a:spcPct val="20000"/>
        </a:spcBef>
        <a:spcAft>
          <a:spcPct val="0"/>
        </a:spcAft>
        <a:buClr>
          <a:srgbClr val="CC9864"/>
        </a:buClr>
        <a:buChar char="»"/>
        <a:defRPr>
          <a:solidFill>
            <a:schemeClr val="bg1"/>
          </a:solidFill>
          <a:latin typeface="+mn-lt"/>
        </a:defRPr>
      </a:lvl5pPr>
      <a:lvl6pPr marL="2514600" indent="-228600" algn="l" rtl="0" fontAlgn="base">
        <a:spcBef>
          <a:spcPct val="20000"/>
        </a:spcBef>
        <a:spcAft>
          <a:spcPct val="0"/>
        </a:spcAft>
        <a:buClr>
          <a:srgbClr val="CC9864"/>
        </a:buClr>
        <a:buChar char="»"/>
        <a:defRPr>
          <a:solidFill>
            <a:schemeClr val="bg1"/>
          </a:solidFill>
          <a:latin typeface="+mn-lt"/>
        </a:defRPr>
      </a:lvl6pPr>
      <a:lvl7pPr marL="2971800" indent="-228600" algn="l" rtl="0" fontAlgn="base">
        <a:spcBef>
          <a:spcPct val="20000"/>
        </a:spcBef>
        <a:spcAft>
          <a:spcPct val="0"/>
        </a:spcAft>
        <a:buClr>
          <a:srgbClr val="CC9864"/>
        </a:buClr>
        <a:buChar char="»"/>
        <a:defRPr>
          <a:solidFill>
            <a:schemeClr val="bg1"/>
          </a:solidFill>
          <a:latin typeface="+mn-lt"/>
        </a:defRPr>
      </a:lvl7pPr>
      <a:lvl8pPr marL="3429000" indent="-228600" algn="l" rtl="0" fontAlgn="base">
        <a:spcBef>
          <a:spcPct val="20000"/>
        </a:spcBef>
        <a:spcAft>
          <a:spcPct val="0"/>
        </a:spcAft>
        <a:buClr>
          <a:srgbClr val="CC9864"/>
        </a:buClr>
        <a:buChar char="»"/>
        <a:defRPr>
          <a:solidFill>
            <a:schemeClr val="bg1"/>
          </a:solidFill>
          <a:latin typeface="+mn-lt"/>
        </a:defRPr>
      </a:lvl8pPr>
      <a:lvl9pPr marL="3886200" indent="-228600" algn="l" rtl="0" fontAlgn="base">
        <a:spcBef>
          <a:spcPct val="20000"/>
        </a:spcBef>
        <a:spcAft>
          <a:spcPct val="0"/>
        </a:spcAft>
        <a:buClr>
          <a:srgbClr val="CC9864"/>
        </a:buClr>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wli@cov.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Rectangle 19"/>
          <p:cNvSpPr>
            <a:spLocks noGrp="1" noChangeArrowheads="1"/>
          </p:cNvSpPr>
          <p:nvPr>
            <p:ph type="ctrTitle"/>
          </p:nvPr>
        </p:nvSpPr>
        <p:spPr>
          <a:xfrm>
            <a:off x="228600" y="1600200"/>
            <a:ext cx="8763000" cy="1143000"/>
          </a:xfrm>
        </p:spPr>
        <p:txBody>
          <a:bodyPr/>
          <a:lstStyle/>
          <a:p>
            <a:r>
              <a:rPr lang="zh-CN" altLang="en-US" sz="4000" dirty="0" smtClean="0">
                <a:latin typeface="宋体" panose="02010600030101010101" pitchFamily="2" charset="-122"/>
                <a:ea typeface="宋体" panose="02010600030101010101" pitchFamily="2" charset="-122"/>
              </a:rPr>
              <a:t>生命科学领域中的许可</a:t>
            </a:r>
            <a:r>
              <a:rPr lang="en-US" altLang="zh-CN" sz="4000" dirty="0" smtClean="0">
                <a:latin typeface="宋体" panose="02010600030101010101" pitchFamily="2" charset="-122"/>
                <a:ea typeface="宋体" panose="02010600030101010101" pitchFamily="2" charset="-122"/>
              </a:rPr>
              <a:t>/</a:t>
            </a:r>
            <a:r>
              <a:rPr lang="zh-CN" altLang="en-US" sz="4000" dirty="0" smtClean="0">
                <a:latin typeface="宋体" panose="02010600030101010101" pitchFamily="2" charset="-122"/>
                <a:ea typeface="宋体" panose="02010600030101010101" pitchFamily="2" charset="-122"/>
              </a:rPr>
              <a:t>合作交易</a:t>
            </a:r>
            <a:r>
              <a:rPr lang="en-US" altLang="zh-CN" sz="4000" dirty="0">
                <a:latin typeface="宋体" panose="02010600030101010101" pitchFamily="2" charset="-122"/>
                <a:ea typeface="宋体" panose="02010600030101010101" pitchFamily="2" charset="-122"/>
              </a:rPr>
              <a:t/>
            </a:r>
            <a:br>
              <a:rPr lang="en-US" altLang="zh-CN" sz="4000" dirty="0">
                <a:latin typeface="宋体" panose="02010600030101010101" pitchFamily="2" charset="-122"/>
                <a:ea typeface="宋体" panose="02010600030101010101" pitchFamily="2" charset="-122"/>
              </a:rPr>
            </a:br>
            <a:r>
              <a:rPr lang="zh-CN" altLang="en-US" sz="5400" dirty="0" smtClean="0">
                <a:latin typeface="宋体" panose="02010600030101010101" pitchFamily="2" charset="-122"/>
                <a:ea typeface="宋体" panose="02010600030101010101" pitchFamily="2" charset="-122"/>
              </a:rPr>
              <a:t> </a:t>
            </a:r>
            <a:endParaRPr lang="en-US" dirty="0">
              <a:latin typeface="宋体" panose="02010600030101010101" pitchFamily="2" charset="-122"/>
              <a:ea typeface="宋体" panose="02010600030101010101" pitchFamily="2" charset="-122"/>
            </a:endParaRPr>
          </a:p>
        </p:txBody>
      </p:sp>
      <p:sp>
        <p:nvSpPr>
          <p:cNvPr id="2068" name="Rectangle 20"/>
          <p:cNvSpPr>
            <a:spLocks noGrp="1" noChangeArrowheads="1"/>
          </p:cNvSpPr>
          <p:nvPr>
            <p:ph type="subTitle" idx="1"/>
          </p:nvPr>
        </p:nvSpPr>
        <p:spPr/>
        <p:txBody>
          <a:bodyPr/>
          <a:lstStyle/>
          <a:p>
            <a:endParaRPr lang="en-US" altLang="zh-CN" sz="2000" dirty="0" smtClean="0"/>
          </a:p>
          <a:p>
            <a:endParaRPr lang="en-US" altLang="zh-CN" sz="2000" dirty="0"/>
          </a:p>
          <a:p>
            <a:endParaRPr lang="en-US" altLang="zh-CN" sz="2000" dirty="0" smtClean="0"/>
          </a:p>
          <a:p>
            <a:r>
              <a:rPr lang="zh-CN" altLang="en-US" sz="2000" dirty="0" smtClean="0"/>
              <a:t>科文顿</a:t>
            </a:r>
            <a:r>
              <a:rPr lang="zh-CN" altLang="en-US" sz="2000" dirty="0" smtClean="0">
                <a:latin typeface="Times New Roman"/>
                <a:cs typeface="Times New Roman"/>
              </a:rPr>
              <a:t>∙柏灵律师事务所</a:t>
            </a:r>
            <a:endParaRPr lang="en-US" altLang="zh-CN" sz="2000" dirty="0" smtClean="0">
              <a:latin typeface="Times New Roman"/>
              <a:cs typeface="Times New Roman"/>
            </a:endParaRPr>
          </a:p>
          <a:p>
            <a:r>
              <a:rPr lang="zh-CN" altLang="en-US" sz="2000" dirty="0" smtClean="0">
                <a:latin typeface="Times New Roman"/>
                <a:cs typeface="Times New Roman"/>
              </a:rPr>
              <a:t>李唯实</a:t>
            </a:r>
            <a:endParaRPr lang="en-US" altLang="zh-CN" sz="2000" dirty="0" smtClean="0">
              <a:latin typeface="Times New Roman"/>
              <a:cs typeface="Times New Roman"/>
            </a:endParaRPr>
          </a:p>
          <a:p>
            <a:r>
              <a:rPr lang="en-US" sz="2000" dirty="0" smtClean="0">
                <a:latin typeface="Times New Roman"/>
                <a:cs typeface="Times New Roman"/>
              </a:rPr>
              <a:t>2014</a:t>
            </a:r>
            <a:r>
              <a:rPr lang="zh-CN" altLang="en-US" sz="2000" dirty="0" smtClean="0">
                <a:latin typeface="Times New Roman"/>
                <a:cs typeface="Times New Roman"/>
              </a:rPr>
              <a:t>年</a:t>
            </a:r>
            <a:r>
              <a:rPr lang="en-US" altLang="zh-CN" sz="2000" dirty="0" smtClean="0">
                <a:latin typeface="Times New Roman"/>
                <a:cs typeface="Times New Roman"/>
              </a:rPr>
              <a:t>10</a:t>
            </a:r>
            <a:r>
              <a:rPr lang="zh-CN" altLang="en-US" sz="2000" dirty="0" smtClean="0">
                <a:latin typeface="Times New Roman"/>
                <a:cs typeface="Times New Roman"/>
              </a:rPr>
              <a:t>月</a:t>
            </a:r>
            <a:r>
              <a:rPr lang="en-US" altLang="zh-CN" sz="2000" dirty="0" smtClean="0">
                <a:latin typeface="Times New Roman"/>
                <a:cs typeface="Times New Roman"/>
              </a:rPr>
              <a:t>15</a:t>
            </a:r>
            <a:r>
              <a:rPr lang="zh-CN" altLang="en-US" sz="2000" dirty="0" smtClean="0">
                <a:latin typeface="Times New Roman"/>
                <a:cs typeface="Times New Roman"/>
              </a:rPr>
              <a:t>日</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zh-CN" altLang="en-US" dirty="0" smtClean="0">
                <a:latin typeface="宋体" panose="02010600030101010101" pitchFamily="2" charset="-122"/>
                <a:ea typeface="宋体" panose="02010600030101010101" pitchFamily="2" charset="-122"/>
              </a:rPr>
              <a:t>里程碑的设置 </a:t>
            </a:r>
            <a:r>
              <a:rPr lang="en-US" altLang="zh-CN" dirty="0" smtClean="0">
                <a:latin typeface="宋体" panose="02010600030101010101" pitchFamily="2" charset="-122"/>
                <a:ea typeface="宋体" panose="02010600030101010101" pitchFamily="2" charset="-122"/>
              </a:rPr>
              <a:t>Designing Milestones </a:t>
            </a:r>
            <a:endParaRPr lang="zh-CN" altLang="en-US" dirty="0">
              <a:latin typeface="宋体" panose="02010600030101010101" pitchFamily="2" charset="-122"/>
              <a:ea typeface="宋体" panose="02010600030101010101" pitchFamily="2" charset="-122"/>
            </a:endParaRPr>
          </a:p>
        </p:txBody>
      </p:sp>
      <p:sp>
        <p:nvSpPr>
          <p:cNvPr id="32771" name="Rectangle 3"/>
          <p:cNvSpPr>
            <a:spLocks noGrp="1" noChangeArrowheads="1"/>
          </p:cNvSpPr>
          <p:nvPr>
            <p:ph type="body" idx="1"/>
          </p:nvPr>
        </p:nvSpPr>
        <p:spPr/>
        <p:txBody>
          <a:bodyPr/>
          <a:lstStyle/>
          <a:p>
            <a:r>
              <a:rPr lang="zh-CN" altLang="en-US" dirty="0" smtClean="0">
                <a:latin typeface="宋体" panose="02010600030101010101" pitchFamily="2" charset="-122"/>
                <a:ea typeface="宋体" panose="02010600030101010101" pitchFamily="2" charset="-122"/>
              </a:rPr>
              <a:t>被许</a:t>
            </a:r>
            <a:r>
              <a:rPr lang="zh-CN" altLang="en-US" dirty="0">
                <a:latin typeface="宋体" panose="02010600030101010101" pitchFamily="2" charset="-122"/>
                <a:ea typeface="宋体" panose="02010600030101010101" pitchFamily="2" charset="-122"/>
              </a:rPr>
              <a:t>可方获</a:t>
            </a:r>
            <a:r>
              <a:rPr lang="zh-CN" altLang="en-US" dirty="0" smtClean="0">
                <a:latin typeface="宋体" panose="02010600030101010101" pitchFamily="2" charset="-122"/>
                <a:ea typeface="宋体" panose="02010600030101010101" pitchFamily="2" charset="-122"/>
              </a:rPr>
              <a:t>得融资</a:t>
            </a:r>
            <a:endParaRPr lang="en-US" altLang="zh-CN" dirty="0" smtClean="0">
              <a:latin typeface="宋体" panose="02010600030101010101" pitchFamily="2" charset="-122"/>
              <a:ea typeface="宋体" panose="02010600030101010101" pitchFamily="2" charset="-122"/>
            </a:endParaRPr>
          </a:p>
          <a:p>
            <a:r>
              <a:rPr lang="zh-CN" altLang="en-US" dirty="0" smtClean="0">
                <a:latin typeface="宋体" panose="02010600030101010101" pitchFamily="2" charset="-122"/>
                <a:ea typeface="宋体" panose="02010600030101010101" pitchFamily="2" charset="-122"/>
              </a:rPr>
              <a:t>产品临床实验里程碑</a:t>
            </a:r>
            <a:endParaRPr lang="en-US" altLang="zh-CN" dirty="0" smtClean="0">
              <a:latin typeface="宋体" panose="02010600030101010101" pitchFamily="2" charset="-122"/>
              <a:ea typeface="宋体" panose="02010600030101010101" pitchFamily="2" charset="-122"/>
            </a:endParaRPr>
          </a:p>
          <a:p>
            <a:pPr lvl="1"/>
            <a:r>
              <a:rPr lang="zh-CN" altLang="en-US" dirty="0" smtClean="0"/>
              <a:t>药</a:t>
            </a:r>
            <a:r>
              <a:rPr lang="zh-CN" altLang="en-US" dirty="0"/>
              <a:t>物临床试验批</a:t>
            </a:r>
            <a:r>
              <a:rPr lang="zh-CN" altLang="en-US" dirty="0" smtClean="0"/>
              <a:t>件的</a:t>
            </a:r>
            <a:r>
              <a:rPr lang="zh-CN" altLang="en-US" dirty="0" smtClean="0">
                <a:latin typeface="宋体" panose="02010600030101010101" pitchFamily="2" charset="-122"/>
                <a:ea typeface="宋体" panose="02010600030101010101" pitchFamily="2" charset="-122"/>
              </a:rPr>
              <a:t>申报及获得</a:t>
            </a:r>
            <a:endParaRPr lang="zh-CN" altLang="en-US" dirty="0">
              <a:latin typeface="宋体" panose="02010600030101010101" pitchFamily="2" charset="-122"/>
              <a:ea typeface="宋体" panose="02010600030101010101" pitchFamily="2" charset="-122"/>
            </a:endParaRPr>
          </a:p>
          <a:p>
            <a:pPr lvl="1"/>
            <a:r>
              <a:rPr lang="en-US" altLang="zh-CN" dirty="0">
                <a:latin typeface="宋体" panose="02010600030101010101" pitchFamily="2" charset="-122"/>
                <a:ea typeface="宋体" panose="02010600030101010101" pitchFamily="2" charset="-122"/>
              </a:rPr>
              <a:t>I</a:t>
            </a:r>
            <a:r>
              <a:rPr lang="zh-CN" altLang="en-US" dirty="0" smtClean="0">
                <a:latin typeface="宋体" panose="02010600030101010101" pitchFamily="2" charset="-122"/>
                <a:ea typeface="宋体" panose="02010600030101010101" pitchFamily="2" charset="-122"/>
              </a:rPr>
              <a:t>期</a:t>
            </a:r>
            <a:r>
              <a:rPr lang="en-US" altLang="zh-CN" dirty="0" smtClean="0">
                <a:latin typeface="宋体" panose="02010600030101010101" pitchFamily="2" charset="-122"/>
                <a:ea typeface="宋体" panose="02010600030101010101" pitchFamily="2" charset="-122"/>
              </a:rPr>
              <a:t>–III</a:t>
            </a:r>
            <a:r>
              <a:rPr lang="zh-CN" altLang="en-US" dirty="0" smtClean="0">
                <a:latin typeface="宋体" panose="02010600030101010101" pitchFamily="2" charset="-122"/>
                <a:ea typeface="宋体" panose="02010600030101010101" pitchFamily="2" charset="-122"/>
              </a:rPr>
              <a:t>期临床实验启动</a:t>
            </a:r>
            <a:endParaRPr lang="zh-CN" altLang="en-US"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产品最</a:t>
            </a:r>
            <a:r>
              <a:rPr lang="zh-CN" altLang="en-US" dirty="0" smtClean="0">
                <a:latin typeface="宋体" panose="02010600030101010101" pitchFamily="2" charset="-122"/>
                <a:ea typeface="宋体" panose="02010600030101010101" pitchFamily="2" charset="-122"/>
              </a:rPr>
              <a:t>终获批</a:t>
            </a:r>
            <a:endParaRPr lang="en-US" altLang="zh-CN" dirty="0" smtClean="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达</a:t>
            </a:r>
            <a:r>
              <a:rPr lang="zh-CN" altLang="en-US" dirty="0" smtClean="0">
                <a:latin typeface="宋体" panose="02010600030101010101" pitchFamily="2" charset="-122"/>
                <a:ea typeface="宋体" panose="02010600030101010101" pitchFamily="2" charset="-122"/>
              </a:rPr>
              <a:t>到特定净销售额</a:t>
            </a:r>
            <a:endParaRPr lang="en-US" altLang="en-US" dirty="0" smtClean="0">
              <a:latin typeface="宋体" panose="02010600030101010101" pitchFamily="2" charset="-122"/>
              <a:ea typeface="宋体" panose="02010600030101010101" pitchFamily="2" charset="-122"/>
            </a:endParaRPr>
          </a:p>
          <a:p>
            <a:pPr>
              <a:buNone/>
            </a:pPr>
            <a:endParaRPr lang="en-US" altLang="en-US" sz="2400" dirty="0">
              <a:latin typeface="宋体" panose="02010600030101010101" pitchFamily="2" charset="-122"/>
              <a:ea typeface="宋体" panose="02010600030101010101" pitchFamily="2" charset="-122"/>
            </a:endParaRPr>
          </a:p>
          <a:p>
            <a:pPr>
              <a:buFontTx/>
              <a:buNone/>
            </a:pPr>
            <a:endParaRPr lang="en-US" altLang="en-US" sz="2400" dirty="0">
              <a:latin typeface="宋体" panose="02010600030101010101" pitchFamily="2" charset="-122"/>
              <a:ea typeface="宋体" panose="02010600030101010101" pitchFamily="2" charset="-122"/>
            </a:endParaRPr>
          </a:p>
        </p:txBody>
      </p:sp>
      <p:sp>
        <p:nvSpPr>
          <p:cNvPr id="2" name="Slide Number Placeholder 1"/>
          <p:cNvSpPr>
            <a:spLocks noGrp="1"/>
          </p:cNvSpPr>
          <p:nvPr>
            <p:ph type="sldNum" sz="quarter" idx="10"/>
          </p:nvPr>
        </p:nvSpPr>
        <p:spPr/>
        <p:txBody>
          <a:bodyPr/>
          <a:lstStyle/>
          <a:p>
            <a:fld id="{97950185-F4C5-4B02-838E-E8DEA00941B2}" type="slidenum">
              <a:rPr lang="en-US" smtClean="0"/>
              <a:pPr/>
              <a:t>10</a:t>
            </a:fld>
            <a:endParaRPr lang="en-US"/>
          </a:p>
        </p:txBody>
      </p:sp>
    </p:spTree>
    <p:extLst>
      <p:ext uri="{BB962C8B-B14F-4D97-AF65-F5344CB8AC3E}">
        <p14:creationId xmlns:p14="http://schemas.microsoft.com/office/powerpoint/2010/main" val="4029021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zh-CN" altLang="en-US" dirty="0">
                <a:latin typeface="宋体" panose="02010600030101010101" pitchFamily="2" charset="-122"/>
                <a:ea typeface="宋体" panose="02010600030101010101" pitchFamily="2" charset="-122"/>
              </a:rPr>
              <a:t>监</a:t>
            </a:r>
            <a:r>
              <a:rPr lang="zh-CN" altLang="en-US" dirty="0" smtClean="0">
                <a:latin typeface="宋体" panose="02010600030101010101" pitchFamily="2" charset="-122"/>
                <a:ea typeface="宋体" panose="02010600030101010101" pitchFamily="2" charset="-122"/>
              </a:rPr>
              <a:t>管相关条款 </a:t>
            </a:r>
            <a:r>
              <a:rPr lang="zh-CN" altLang="en-US" dirty="0">
                <a:latin typeface="宋体" panose="02010600030101010101" pitchFamily="2" charset="-122"/>
                <a:ea typeface="宋体" panose="02010600030101010101" pitchFamily="2" charset="-122"/>
              </a:rPr>
              <a:t> </a:t>
            </a:r>
            <a:r>
              <a:rPr lang="en-US" altLang="zh-CN" dirty="0" smtClean="0">
                <a:latin typeface="宋体" panose="02010600030101010101" pitchFamily="2" charset="-122"/>
                <a:ea typeface="宋体" panose="02010600030101010101" pitchFamily="2" charset="-122"/>
              </a:rPr>
              <a:t/>
            </a:r>
            <a:br>
              <a:rPr lang="en-US" altLang="zh-CN" dirty="0" smtClean="0">
                <a:latin typeface="宋体" panose="02010600030101010101" pitchFamily="2" charset="-122"/>
                <a:ea typeface="宋体" panose="02010600030101010101" pitchFamily="2" charset="-122"/>
              </a:rPr>
            </a:br>
            <a:r>
              <a:rPr lang="en-US" altLang="zh-CN" dirty="0" smtClean="0">
                <a:latin typeface="宋体" panose="02010600030101010101" pitchFamily="2" charset="-122"/>
                <a:ea typeface="宋体" panose="02010600030101010101" pitchFamily="2" charset="-122"/>
              </a:rPr>
              <a:t>Regulatory Provisions</a:t>
            </a:r>
            <a:endParaRPr lang="zh-CN" altLang="en-US" dirty="0">
              <a:latin typeface="宋体" panose="02010600030101010101" pitchFamily="2" charset="-122"/>
              <a:ea typeface="宋体" panose="02010600030101010101" pitchFamily="2" charset="-122"/>
            </a:endParaRPr>
          </a:p>
        </p:txBody>
      </p:sp>
      <p:sp>
        <p:nvSpPr>
          <p:cNvPr id="41987" name="Rectangle 3"/>
          <p:cNvSpPr>
            <a:spLocks noGrp="1" noChangeArrowheads="1"/>
          </p:cNvSpPr>
          <p:nvPr>
            <p:ph type="body" idx="1"/>
          </p:nvPr>
        </p:nvSpPr>
        <p:spPr/>
        <p:txBody>
          <a:bodyPr/>
          <a:lstStyle/>
          <a:p>
            <a:r>
              <a:rPr lang="zh-CN" altLang="en-US" dirty="0">
                <a:latin typeface="宋体" panose="02010600030101010101" pitchFamily="2" charset="-122"/>
                <a:ea typeface="宋体" panose="02010600030101010101" pitchFamily="2" charset="-122"/>
              </a:rPr>
              <a:t>产</a:t>
            </a:r>
            <a:r>
              <a:rPr lang="zh-CN" altLang="en-US" dirty="0" smtClean="0">
                <a:latin typeface="宋体" panose="02010600030101010101" pitchFamily="2" charset="-122"/>
                <a:ea typeface="宋体" panose="02010600030101010101" pitchFamily="2" charset="-122"/>
              </a:rPr>
              <a:t>品</a:t>
            </a:r>
            <a:r>
              <a:rPr lang="zh-CN" altLang="en-US" dirty="0">
                <a:latin typeface="宋体" panose="02010600030101010101" pitchFamily="2" charset="-122"/>
                <a:ea typeface="宋体" panose="02010600030101010101" pitchFamily="2" charset="-122"/>
              </a:rPr>
              <a:t>批</a:t>
            </a:r>
            <a:r>
              <a:rPr lang="zh-CN" altLang="en-US" dirty="0" smtClean="0">
                <a:latin typeface="宋体" panose="02010600030101010101" pitchFamily="2" charset="-122"/>
                <a:ea typeface="宋体" panose="02010600030101010101" pitchFamily="2" charset="-122"/>
              </a:rPr>
              <a:t>文的归属权</a:t>
            </a:r>
            <a:endParaRPr lang="zh-CN" altLang="en-US" dirty="0">
              <a:latin typeface="宋体" panose="02010600030101010101" pitchFamily="2" charset="-122"/>
              <a:ea typeface="宋体" panose="02010600030101010101" pitchFamily="2" charset="-122"/>
            </a:endParaRPr>
          </a:p>
          <a:p>
            <a:r>
              <a:rPr lang="zh-CN" altLang="en-US" dirty="0" smtClean="0">
                <a:latin typeface="宋体" panose="02010600030101010101" pitchFamily="2" charset="-122"/>
                <a:ea typeface="宋体" panose="02010600030101010101" pitchFamily="2" charset="-122"/>
              </a:rPr>
              <a:t>何方</a:t>
            </a:r>
            <a:r>
              <a:rPr lang="zh-CN" altLang="en-US" dirty="0">
                <a:latin typeface="宋体" panose="02010600030101010101" pitchFamily="2" charset="-122"/>
                <a:ea typeface="宋体" panose="02010600030101010101" pitchFamily="2" charset="-122"/>
              </a:rPr>
              <a:t>控制产</a:t>
            </a:r>
            <a:r>
              <a:rPr lang="zh-CN" altLang="en-US" dirty="0" smtClean="0">
                <a:latin typeface="宋体" panose="02010600030101010101" pitchFamily="2" charset="-122"/>
                <a:ea typeface="宋体" panose="02010600030101010101" pitchFamily="2" charset="-122"/>
              </a:rPr>
              <a:t>品注册申报过程</a:t>
            </a:r>
            <a:endParaRPr lang="zh-CN" altLang="en-US"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产品注册申</a:t>
            </a:r>
            <a:r>
              <a:rPr lang="zh-CN" altLang="en-US" dirty="0" smtClean="0">
                <a:latin typeface="宋体" panose="02010600030101010101" pitchFamily="2" charset="-122"/>
                <a:ea typeface="宋体" panose="02010600030101010101" pitchFamily="2" charset="-122"/>
              </a:rPr>
              <a:t>报的数据与信息是否共享</a:t>
            </a:r>
            <a:endParaRPr lang="en-US" altLang="zh-CN" dirty="0">
              <a:latin typeface="宋体" panose="02010600030101010101" pitchFamily="2" charset="-122"/>
              <a:ea typeface="宋体" panose="02010600030101010101" pitchFamily="2" charset="-122"/>
            </a:endParaRPr>
          </a:p>
          <a:p>
            <a:r>
              <a:rPr lang="zh-CN" altLang="en-US" dirty="0" smtClean="0">
                <a:latin typeface="宋体" panose="02010600030101010101" pitchFamily="2" charset="-122"/>
                <a:ea typeface="宋体" panose="02010600030101010101" pitchFamily="2" charset="-122"/>
              </a:rPr>
              <a:t>合规条款</a:t>
            </a:r>
            <a:endParaRPr lang="en-US" altLang="zh-CN" dirty="0" smtClean="0">
              <a:latin typeface="宋体" panose="02010600030101010101" pitchFamily="2" charset="-122"/>
              <a:ea typeface="宋体" panose="02010600030101010101" pitchFamily="2" charset="-122"/>
            </a:endParaRPr>
          </a:p>
          <a:p>
            <a:endParaRPr lang="en-US" altLang="zh-CN" dirty="0">
              <a:latin typeface="宋体" panose="02010600030101010101" pitchFamily="2" charset="-122"/>
              <a:ea typeface="宋体" panose="02010600030101010101" pitchFamily="2" charset="-122"/>
            </a:endParaRPr>
          </a:p>
          <a:p>
            <a:endParaRPr lang="en-US" altLang="zh-CN" dirty="0" smtClean="0">
              <a:latin typeface="宋体" panose="02010600030101010101" pitchFamily="2" charset="-122"/>
              <a:ea typeface="宋体" panose="02010600030101010101" pitchFamily="2" charset="-122"/>
            </a:endParaRPr>
          </a:p>
          <a:p>
            <a:endParaRPr lang="en-US" altLang="zh-CN" dirty="0" smtClean="0">
              <a:latin typeface="宋体" panose="02010600030101010101" pitchFamily="2" charset="-122"/>
              <a:ea typeface="宋体" panose="02010600030101010101" pitchFamily="2" charset="-122"/>
            </a:endParaRPr>
          </a:p>
          <a:p>
            <a:endParaRPr lang="zh-CN" altLang="en-US" dirty="0">
              <a:latin typeface="宋体" panose="02010600030101010101" pitchFamily="2" charset="-122"/>
              <a:ea typeface="宋体" panose="02010600030101010101" pitchFamily="2" charset="-122"/>
            </a:endParaRPr>
          </a:p>
        </p:txBody>
      </p:sp>
      <p:sp>
        <p:nvSpPr>
          <p:cNvPr id="2" name="Slide Number Placeholder 1"/>
          <p:cNvSpPr>
            <a:spLocks noGrp="1"/>
          </p:cNvSpPr>
          <p:nvPr>
            <p:ph type="sldNum" sz="quarter" idx="10"/>
          </p:nvPr>
        </p:nvSpPr>
        <p:spPr/>
        <p:txBody>
          <a:bodyPr/>
          <a:lstStyle/>
          <a:p>
            <a:fld id="{97950185-F4C5-4B02-838E-E8DEA00941B2}" type="slidenum">
              <a:rPr lang="en-US" smtClean="0"/>
              <a:pPr/>
              <a:t>11</a:t>
            </a:fld>
            <a:endParaRPr lang="en-US"/>
          </a:p>
        </p:txBody>
      </p:sp>
    </p:spTree>
    <p:extLst>
      <p:ext uri="{BB962C8B-B14F-4D97-AF65-F5344CB8AC3E}">
        <p14:creationId xmlns:p14="http://schemas.microsoft.com/office/powerpoint/2010/main" val="2085521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zh-CN" altLang="en-US" dirty="0">
                <a:latin typeface="宋体" panose="02010600030101010101" pitchFamily="2" charset="-122"/>
                <a:ea typeface="宋体" panose="02010600030101010101" pitchFamily="2" charset="-122"/>
              </a:rPr>
              <a:t>知识产</a:t>
            </a:r>
            <a:r>
              <a:rPr lang="zh-CN" altLang="en-US" dirty="0" smtClean="0">
                <a:latin typeface="宋体" panose="02010600030101010101" pitchFamily="2" charset="-122"/>
                <a:ea typeface="宋体" panose="02010600030101010101" pitchFamily="2" charset="-122"/>
              </a:rPr>
              <a:t>权归属权  </a:t>
            </a:r>
            <a:r>
              <a:rPr lang="en-US" altLang="zh-CN" dirty="0" smtClean="0">
                <a:latin typeface="宋体" panose="02010600030101010101" pitchFamily="2" charset="-122"/>
                <a:ea typeface="宋体" panose="02010600030101010101" pitchFamily="2" charset="-122"/>
              </a:rPr>
              <a:t>IP Ownership</a:t>
            </a:r>
            <a:endParaRPr lang="zh-CN" altLang="en-US" dirty="0">
              <a:latin typeface="宋体" panose="02010600030101010101" pitchFamily="2" charset="-122"/>
              <a:ea typeface="宋体" panose="02010600030101010101" pitchFamily="2" charset="-122"/>
            </a:endParaRPr>
          </a:p>
        </p:txBody>
      </p:sp>
      <p:sp>
        <p:nvSpPr>
          <p:cNvPr id="4099" name="Rectangle 3"/>
          <p:cNvSpPr>
            <a:spLocks noGrp="1" noChangeArrowheads="1"/>
          </p:cNvSpPr>
          <p:nvPr>
            <p:ph type="body" idx="1"/>
          </p:nvPr>
        </p:nvSpPr>
        <p:spPr>
          <a:xfrm>
            <a:off x="685800" y="1752600"/>
            <a:ext cx="7772400" cy="3581400"/>
          </a:xfrm>
        </p:spPr>
        <p:txBody>
          <a:bodyPr/>
          <a:lstStyle/>
          <a:p>
            <a:pPr>
              <a:lnSpc>
                <a:spcPct val="90000"/>
              </a:lnSpc>
            </a:pPr>
            <a:r>
              <a:rPr lang="zh-CN" altLang="en-US" sz="2000" dirty="0" smtClean="0">
                <a:latin typeface="宋体" panose="02010600030101010101" pitchFamily="2" charset="-122"/>
                <a:ea typeface="宋体" panose="02010600030101010101" pitchFamily="2" charset="-122"/>
              </a:rPr>
              <a:t>改进</a:t>
            </a:r>
            <a:endParaRPr lang="en-US" altLang="zh-CN" sz="2000" dirty="0" smtClean="0">
              <a:latin typeface="宋体" panose="02010600030101010101" pitchFamily="2" charset="-122"/>
              <a:ea typeface="宋体" panose="02010600030101010101" pitchFamily="2" charset="-122"/>
            </a:endParaRPr>
          </a:p>
          <a:p>
            <a:pPr lvl="1">
              <a:lnSpc>
                <a:spcPct val="90000"/>
              </a:lnSpc>
            </a:pPr>
            <a:r>
              <a:rPr lang="zh-CN" altLang="en-US" sz="2000" dirty="0" smtClean="0"/>
              <a:t>中国技术进出口法规对跨境协议的影响</a:t>
            </a:r>
            <a:endParaRPr lang="en-US" altLang="zh-CN" sz="2000" dirty="0" smtClean="0"/>
          </a:p>
          <a:p>
            <a:pPr lvl="2">
              <a:lnSpc>
                <a:spcPct val="90000"/>
              </a:lnSpc>
            </a:pPr>
            <a:r>
              <a:rPr lang="zh-CN" altLang="en-US" sz="1600" dirty="0" smtClean="0"/>
              <a:t>在协议有效期内产生的改进技术，其所有权属于改进方</a:t>
            </a:r>
            <a:endParaRPr lang="en-US" altLang="zh-CN" sz="1600" dirty="0" smtClean="0"/>
          </a:p>
          <a:p>
            <a:pPr lvl="2">
              <a:lnSpc>
                <a:spcPct val="90000"/>
              </a:lnSpc>
            </a:pPr>
            <a:r>
              <a:rPr lang="zh-CN" altLang="en-US" sz="1600" dirty="0" smtClean="0"/>
              <a:t>作为被许可方，中方不得被限制对被许可技术进行改进</a:t>
            </a:r>
            <a:endParaRPr lang="en-US" altLang="zh-CN" sz="2000" dirty="0">
              <a:latin typeface="宋体" panose="02010600030101010101" pitchFamily="2" charset="-122"/>
              <a:ea typeface="宋体" panose="02010600030101010101" pitchFamily="2" charset="-122"/>
            </a:endParaRPr>
          </a:p>
          <a:p>
            <a:pPr>
              <a:lnSpc>
                <a:spcPct val="90000"/>
              </a:lnSpc>
            </a:pPr>
            <a:r>
              <a:rPr lang="zh-CN" altLang="en-US" sz="2000" dirty="0" smtClean="0"/>
              <a:t>利</a:t>
            </a:r>
            <a:r>
              <a:rPr lang="zh-CN" altLang="en-US" sz="2000" dirty="0"/>
              <a:t>用财政性资金设立的科学技术基金项目或者科学技术计划项目所形成的知识产</a:t>
            </a:r>
            <a:r>
              <a:rPr lang="zh-CN" altLang="en-US" sz="2000" dirty="0" smtClean="0"/>
              <a:t>权</a:t>
            </a:r>
            <a:endParaRPr lang="en-US" altLang="zh-CN" sz="1600" dirty="0" smtClean="0"/>
          </a:p>
          <a:p>
            <a:pPr lvl="1"/>
            <a:r>
              <a:rPr lang="zh-CN" altLang="en-US" sz="2000" dirty="0" smtClean="0"/>
              <a:t>权</a:t>
            </a:r>
            <a:r>
              <a:rPr lang="zh-CN" altLang="en-US" sz="2000" dirty="0"/>
              <a:t>利人应当在合理期限内实施该等知识产权，并就实施情况向项目管理机构提交年度报告；否则，国家可以无偿实施或许可他人无偿实施该等知识产权。 </a:t>
            </a:r>
            <a:endParaRPr lang="en-US" altLang="zh-CN" sz="2000" dirty="0"/>
          </a:p>
          <a:p>
            <a:pPr lvl="1"/>
            <a:r>
              <a:rPr lang="zh-CN" altLang="en-US" sz="2000" dirty="0" smtClean="0"/>
              <a:t>向</a:t>
            </a:r>
            <a:r>
              <a:rPr lang="zh-CN" altLang="en-US" sz="2000" dirty="0"/>
              <a:t>境外转让或者</a:t>
            </a:r>
            <a:r>
              <a:rPr lang="ja-JP" altLang="en-US" sz="2000" dirty="0"/>
              <a:t>许可境外的组织或者个人独占实施</a:t>
            </a:r>
            <a:r>
              <a:rPr lang="zh-CN" altLang="en-US" sz="2000" dirty="0"/>
              <a:t>该等知识产权，应当先经项目管理机构批准</a:t>
            </a:r>
            <a:endParaRPr lang="en-US" altLang="zh-CN" sz="2000" dirty="0" smtClean="0">
              <a:latin typeface="宋体" panose="02010600030101010101" pitchFamily="2" charset="-122"/>
              <a:ea typeface="宋体" panose="02010600030101010101" pitchFamily="2" charset="-122"/>
            </a:endParaRPr>
          </a:p>
        </p:txBody>
      </p:sp>
      <p:sp>
        <p:nvSpPr>
          <p:cNvPr id="2" name="Slide Number Placeholder 1"/>
          <p:cNvSpPr>
            <a:spLocks noGrp="1"/>
          </p:cNvSpPr>
          <p:nvPr>
            <p:ph type="sldNum" sz="quarter" idx="10"/>
          </p:nvPr>
        </p:nvSpPr>
        <p:spPr/>
        <p:txBody>
          <a:bodyPr/>
          <a:lstStyle/>
          <a:p>
            <a:fld id="{97950185-F4C5-4B02-838E-E8DEA00941B2}" type="slidenum">
              <a:rPr lang="en-US" smtClean="0"/>
              <a:pPr/>
              <a:t>12</a:t>
            </a:fld>
            <a:endParaRPr lang="en-US"/>
          </a:p>
        </p:txBody>
      </p:sp>
    </p:spTree>
    <p:extLst>
      <p:ext uri="{BB962C8B-B14F-4D97-AF65-F5344CB8AC3E}">
        <p14:creationId xmlns:p14="http://schemas.microsoft.com/office/powerpoint/2010/main" val="3145892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zh-CN" altLang="en-US" dirty="0">
                <a:latin typeface="宋体" panose="02010600030101010101" pitchFamily="2" charset="-122"/>
                <a:ea typeface="宋体" panose="02010600030101010101" pitchFamily="2" charset="-122"/>
              </a:rPr>
              <a:t>知识产权</a:t>
            </a:r>
          </a:p>
        </p:txBody>
      </p:sp>
      <p:sp>
        <p:nvSpPr>
          <p:cNvPr id="4099" name="Rectangle 3"/>
          <p:cNvSpPr>
            <a:spLocks noGrp="1" noChangeArrowheads="1"/>
          </p:cNvSpPr>
          <p:nvPr>
            <p:ph type="body" idx="1"/>
          </p:nvPr>
        </p:nvSpPr>
        <p:spPr>
          <a:xfrm>
            <a:off x="685800" y="1752600"/>
            <a:ext cx="7772400" cy="3505200"/>
          </a:xfrm>
        </p:spPr>
        <p:txBody>
          <a:bodyPr/>
          <a:lstStyle/>
          <a:p>
            <a:pPr>
              <a:lnSpc>
                <a:spcPct val="90000"/>
              </a:lnSpc>
            </a:pPr>
            <a:r>
              <a:rPr lang="zh-CN" altLang="en-US" sz="2400" dirty="0" smtClean="0">
                <a:latin typeface="宋体" panose="02010600030101010101" pitchFamily="2" charset="-122"/>
                <a:ea typeface="宋体" panose="02010600030101010101" pitchFamily="2" charset="-122"/>
              </a:rPr>
              <a:t>侵权责</a:t>
            </a:r>
            <a:r>
              <a:rPr lang="zh-CN" altLang="en-US" sz="2400" dirty="0">
                <a:latin typeface="宋体" panose="02010600030101010101" pitchFamily="2" charset="-122"/>
                <a:ea typeface="宋体" panose="02010600030101010101" pitchFamily="2" charset="-122"/>
              </a:rPr>
              <a:t>任</a:t>
            </a:r>
          </a:p>
          <a:p>
            <a:pPr lvl="1">
              <a:lnSpc>
                <a:spcPct val="90000"/>
              </a:lnSpc>
            </a:pPr>
            <a:r>
              <a:rPr lang="zh-CN" altLang="en-US" sz="2000" dirty="0">
                <a:latin typeface="宋体" panose="02010600030101010101" pitchFamily="2" charset="-122"/>
                <a:ea typeface="宋体" panose="02010600030101010101" pitchFamily="2" charset="-122"/>
              </a:rPr>
              <a:t>谁有权追究第三方侵权责任？</a:t>
            </a:r>
          </a:p>
          <a:p>
            <a:pPr lvl="1">
              <a:lnSpc>
                <a:spcPct val="90000"/>
              </a:lnSpc>
            </a:pPr>
            <a:r>
              <a:rPr lang="zh-CN" altLang="en-US" sz="2000" dirty="0">
                <a:latin typeface="宋体" panose="02010600030101010101" pitchFamily="2" charset="-122"/>
                <a:ea typeface="宋体" panose="02010600030101010101" pitchFamily="2" charset="-122"/>
              </a:rPr>
              <a:t>谁承担侵犯第三方权利的责任</a:t>
            </a:r>
            <a:r>
              <a:rPr lang="en-US" altLang="zh-CN" sz="2000" dirty="0">
                <a:latin typeface="宋体" panose="02010600030101010101" pitchFamily="2" charset="-122"/>
                <a:ea typeface="宋体" panose="02010600030101010101" pitchFamily="2" charset="-122"/>
              </a:rPr>
              <a:t>?</a:t>
            </a:r>
            <a:endParaRPr lang="zh-CN" altLang="en-US" dirty="0">
              <a:latin typeface="宋体" panose="02010600030101010101" pitchFamily="2" charset="-122"/>
              <a:ea typeface="宋体" panose="02010600030101010101" pitchFamily="2" charset="-122"/>
            </a:endParaRPr>
          </a:p>
          <a:p>
            <a:pPr>
              <a:lnSpc>
                <a:spcPct val="90000"/>
              </a:lnSpc>
            </a:pPr>
            <a:r>
              <a:rPr lang="zh-CN" altLang="en-US" sz="2400" dirty="0">
                <a:latin typeface="宋体" panose="02010600030101010101" pitchFamily="2" charset="-122"/>
                <a:ea typeface="宋体" panose="02010600030101010101" pitchFamily="2" charset="-122"/>
              </a:rPr>
              <a:t>对财务安排的影</a:t>
            </a:r>
            <a:r>
              <a:rPr lang="zh-CN" altLang="en-US" sz="2400" dirty="0" smtClean="0">
                <a:latin typeface="宋体" panose="02010600030101010101" pitchFamily="2" charset="-122"/>
                <a:ea typeface="宋体" panose="02010600030101010101" pitchFamily="2" charset="-122"/>
              </a:rPr>
              <a:t>响</a:t>
            </a:r>
            <a:endParaRPr lang="zh-CN" altLang="en-US" sz="2400" dirty="0">
              <a:latin typeface="宋体" panose="02010600030101010101" pitchFamily="2" charset="-122"/>
              <a:ea typeface="宋体" panose="02010600030101010101" pitchFamily="2" charset="-122"/>
            </a:endParaRPr>
          </a:p>
          <a:p>
            <a:pPr>
              <a:lnSpc>
                <a:spcPct val="90000"/>
              </a:lnSpc>
            </a:pPr>
            <a:r>
              <a:rPr lang="zh-CN" altLang="en-US" sz="2400" dirty="0">
                <a:latin typeface="宋体" panose="02010600030101010101" pitchFamily="2" charset="-122"/>
                <a:ea typeface="宋体" panose="02010600030101010101" pitchFamily="2" charset="-122"/>
              </a:rPr>
              <a:t>专利无效的风险</a:t>
            </a:r>
          </a:p>
          <a:p>
            <a:pPr>
              <a:lnSpc>
                <a:spcPct val="90000"/>
              </a:lnSpc>
            </a:pPr>
            <a:r>
              <a:rPr lang="zh-CN" altLang="en-US" sz="2400" dirty="0"/>
              <a:t>发明人的合理奖励</a:t>
            </a:r>
            <a:r>
              <a:rPr lang="en-US" altLang="zh-CN" sz="2400" dirty="0"/>
              <a:t>/</a:t>
            </a:r>
            <a:r>
              <a:rPr lang="zh-CN" altLang="en-US" sz="2400" dirty="0"/>
              <a:t>报</a:t>
            </a:r>
            <a:r>
              <a:rPr lang="zh-CN" altLang="en-US" sz="2400" dirty="0" smtClean="0"/>
              <a:t>酬</a:t>
            </a:r>
            <a:endParaRPr lang="en-US" altLang="zh-CN" sz="2400" dirty="0" smtClean="0">
              <a:latin typeface="宋体" panose="02010600030101010101" pitchFamily="2" charset="-122"/>
              <a:ea typeface="宋体" panose="02010600030101010101" pitchFamily="2" charset="-122"/>
            </a:endParaRPr>
          </a:p>
          <a:p>
            <a:pPr>
              <a:lnSpc>
                <a:spcPct val="90000"/>
              </a:lnSpc>
            </a:pPr>
            <a:r>
              <a:rPr lang="zh-CN" altLang="en-US" sz="2400" dirty="0" smtClean="0">
                <a:latin typeface="宋体" panose="02010600030101010101" pitchFamily="2" charset="-122"/>
                <a:ea typeface="宋体" panose="02010600030101010101" pitchFamily="2" charset="-122"/>
              </a:rPr>
              <a:t>专</a:t>
            </a:r>
            <a:r>
              <a:rPr lang="zh-CN" altLang="en-US" sz="2400" dirty="0">
                <a:latin typeface="宋体" panose="02010600030101010101" pitchFamily="2" charset="-122"/>
                <a:ea typeface="宋体" panose="02010600030101010101" pitchFamily="2" charset="-122"/>
              </a:rPr>
              <a:t>利申请和维护</a:t>
            </a:r>
          </a:p>
          <a:p>
            <a:pPr lvl="1">
              <a:lnSpc>
                <a:spcPct val="90000"/>
              </a:lnSpc>
            </a:pPr>
            <a:r>
              <a:rPr lang="zh-CN" altLang="en-US" sz="2000" dirty="0">
                <a:latin typeface="宋体" panose="02010600030101010101" pitchFamily="2" charset="-122"/>
                <a:ea typeface="宋体" panose="02010600030101010101" pitchFamily="2" charset="-122"/>
              </a:rPr>
              <a:t>哪方有权决定</a:t>
            </a:r>
          </a:p>
          <a:p>
            <a:pPr lvl="1">
              <a:lnSpc>
                <a:spcPct val="90000"/>
              </a:lnSpc>
            </a:pPr>
            <a:r>
              <a:rPr lang="zh-CN" altLang="en-US" sz="2000" dirty="0">
                <a:latin typeface="宋体" panose="02010600030101010101" pitchFamily="2" charset="-122"/>
                <a:ea typeface="宋体" panose="02010600030101010101" pitchFamily="2" charset="-122"/>
              </a:rPr>
              <a:t>哪方承担费</a:t>
            </a:r>
            <a:r>
              <a:rPr lang="zh-CN" altLang="en-US" sz="2000" dirty="0" smtClean="0">
                <a:latin typeface="宋体" panose="02010600030101010101" pitchFamily="2" charset="-122"/>
                <a:ea typeface="宋体" panose="02010600030101010101" pitchFamily="2" charset="-122"/>
              </a:rPr>
              <a:t>用</a:t>
            </a:r>
            <a:endParaRPr lang="en-US" altLang="zh-CN" sz="2000" dirty="0" smtClean="0">
              <a:latin typeface="宋体" panose="02010600030101010101" pitchFamily="2" charset="-122"/>
              <a:ea typeface="宋体" panose="02010600030101010101" pitchFamily="2" charset="-122"/>
            </a:endParaRPr>
          </a:p>
          <a:p>
            <a:pPr lvl="1">
              <a:lnSpc>
                <a:spcPct val="90000"/>
              </a:lnSpc>
            </a:pPr>
            <a:endParaRPr lang="zh-CN" altLang="en-US" sz="2000" dirty="0">
              <a:latin typeface="宋体" panose="02010600030101010101" pitchFamily="2" charset="-122"/>
              <a:ea typeface="宋体" panose="02010600030101010101" pitchFamily="2" charset="-122"/>
            </a:endParaRPr>
          </a:p>
        </p:txBody>
      </p:sp>
      <p:sp>
        <p:nvSpPr>
          <p:cNvPr id="2" name="Slide Number Placeholder 1"/>
          <p:cNvSpPr>
            <a:spLocks noGrp="1"/>
          </p:cNvSpPr>
          <p:nvPr>
            <p:ph type="sldNum" sz="quarter" idx="10"/>
          </p:nvPr>
        </p:nvSpPr>
        <p:spPr/>
        <p:txBody>
          <a:bodyPr/>
          <a:lstStyle/>
          <a:p>
            <a:fld id="{97950185-F4C5-4B02-838E-E8DEA00941B2}" type="slidenum">
              <a:rPr lang="en-US" smtClean="0"/>
              <a:pPr/>
              <a:t>13</a:t>
            </a:fld>
            <a:endParaRPr lang="en-US"/>
          </a:p>
        </p:txBody>
      </p:sp>
    </p:spTree>
    <p:extLst>
      <p:ext uri="{BB962C8B-B14F-4D97-AF65-F5344CB8AC3E}">
        <p14:creationId xmlns:p14="http://schemas.microsoft.com/office/powerpoint/2010/main" val="3525422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5613" y="263525"/>
            <a:ext cx="7769225" cy="879475"/>
          </a:xfrm>
        </p:spPr>
        <p:txBody>
          <a:bodyPr/>
          <a:lstStyle/>
          <a:p>
            <a:r>
              <a:rPr lang="zh-CN" altLang="en-US" dirty="0" smtClean="0">
                <a:latin typeface="宋体" panose="02010600030101010101" pitchFamily="2" charset="-122"/>
                <a:ea typeface="宋体" panose="02010600030101010101" pitchFamily="2" charset="-122"/>
              </a:rPr>
              <a:t>终止  </a:t>
            </a:r>
            <a:r>
              <a:rPr lang="en-US" altLang="zh-CN" dirty="0" smtClean="0">
                <a:latin typeface="宋体" panose="02010600030101010101" pitchFamily="2" charset="-122"/>
                <a:ea typeface="宋体" panose="02010600030101010101" pitchFamily="2" charset="-122"/>
              </a:rPr>
              <a:t>Termination </a:t>
            </a:r>
            <a:endParaRPr lang="zh-CN" altLang="en-US" dirty="0">
              <a:latin typeface="宋体" panose="02010600030101010101" pitchFamily="2" charset="-122"/>
              <a:ea typeface="宋体" panose="02010600030101010101" pitchFamily="2" charset="-122"/>
            </a:endParaRPr>
          </a:p>
        </p:txBody>
      </p:sp>
      <p:sp>
        <p:nvSpPr>
          <p:cNvPr id="2053" name="Rectangle 5"/>
          <p:cNvSpPr>
            <a:spLocks noGrp="1" noChangeArrowheads="1"/>
          </p:cNvSpPr>
          <p:nvPr>
            <p:ph type="body" idx="1"/>
          </p:nvPr>
        </p:nvSpPr>
        <p:spPr>
          <a:xfrm>
            <a:off x="457200" y="1295400"/>
            <a:ext cx="8229600" cy="4648200"/>
          </a:xfrm>
        </p:spPr>
        <p:txBody>
          <a:bodyPr/>
          <a:lstStyle/>
          <a:p>
            <a:r>
              <a:rPr lang="zh-CN" altLang="en-US" dirty="0" smtClean="0">
                <a:latin typeface="宋体" panose="02010600030101010101" pitchFamily="2" charset="-122"/>
                <a:ea typeface="宋体" panose="02010600030101010101" pitchFamily="2" charset="-122"/>
              </a:rPr>
              <a:t>何时终止</a:t>
            </a:r>
            <a:endParaRPr lang="zh-CN" altLang="en-US"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从整个交易的角度去考虑以决定特殊的终止条款</a:t>
            </a:r>
            <a:endParaRPr lang="zh-CN" altLang="en-US" sz="2800" b="1" dirty="0">
              <a:latin typeface="宋体" panose="02010600030101010101" pitchFamily="2" charset="-122"/>
              <a:ea typeface="宋体" panose="02010600030101010101" pitchFamily="2" charset="-122"/>
            </a:endParaRPr>
          </a:p>
          <a:p>
            <a:r>
              <a:rPr lang="zh-CN" altLang="en-US" dirty="0" smtClean="0">
                <a:latin typeface="宋体" panose="02010600030101010101" pitchFamily="2" charset="-122"/>
                <a:ea typeface="宋体" panose="02010600030101010101" pitchFamily="2" charset="-122"/>
              </a:rPr>
              <a:t>特</a:t>
            </a:r>
            <a:r>
              <a:rPr lang="zh-CN" altLang="en-US" dirty="0">
                <a:latin typeface="宋体" panose="02010600030101010101" pitchFamily="2" charset="-122"/>
                <a:ea typeface="宋体" panose="02010600030101010101" pitchFamily="2" charset="-122"/>
              </a:rPr>
              <a:t>殊的</a:t>
            </a:r>
            <a:r>
              <a:rPr lang="zh-CN" altLang="en-US" dirty="0" smtClean="0">
                <a:latin typeface="宋体" panose="02010600030101010101" pitchFamily="2" charset="-122"/>
                <a:ea typeface="宋体" panose="02010600030101010101" pitchFamily="2" charset="-122"/>
              </a:rPr>
              <a:t>的</a:t>
            </a:r>
            <a:r>
              <a:rPr lang="zh-CN" altLang="en-US" dirty="0">
                <a:latin typeface="宋体" panose="02010600030101010101" pitchFamily="2" charset="-122"/>
                <a:ea typeface="宋体" panose="02010600030101010101" pitchFamily="2" charset="-122"/>
              </a:rPr>
              <a:t>终止条</a:t>
            </a:r>
            <a:r>
              <a:rPr lang="zh-CN" altLang="en-US" dirty="0" smtClean="0">
                <a:latin typeface="宋体" panose="02010600030101010101" pitchFamily="2" charset="-122"/>
                <a:ea typeface="宋体" panose="02010600030101010101" pitchFamily="2" charset="-122"/>
              </a:rPr>
              <a:t>款</a:t>
            </a:r>
            <a:endParaRPr lang="en-US" altLang="zh-CN" dirty="0" smtClean="0">
              <a:latin typeface="宋体" panose="02010600030101010101" pitchFamily="2" charset="-122"/>
              <a:ea typeface="宋体" panose="02010600030101010101" pitchFamily="2" charset="-122"/>
            </a:endParaRPr>
          </a:p>
          <a:p>
            <a:pPr lvl="1"/>
            <a:r>
              <a:rPr lang="zh-CN" altLang="en-US" dirty="0" smtClean="0">
                <a:latin typeface="宋体" panose="02010600030101010101" pitchFamily="2" charset="-122"/>
                <a:ea typeface="宋体" panose="02010600030101010101" pitchFamily="2" charset="-122"/>
              </a:rPr>
              <a:t>许可产品注册申报的里程碑未达到</a:t>
            </a:r>
            <a:endParaRPr lang="en-US" altLang="zh-CN" dirty="0" smtClean="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许可产</a:t>
            </a:r>
            <a:r>
              <a:rPr lang="zh-CN" altLang="en-US" dirty="0" smtClean="0">
                <a:latin typeface="宋体" panose="02010600030101010101" pitchFamily="2" charset="-122"/>
                <a:ea typeface="宋体" panose="02010600030101010101" pitchFamily="2" charset="-122"/>
              </a:rPr>
              <a:t>品年销售额</a:t>
            </a:r>
            <a:r>
              <a:rPr lang="zh-CN" altLang="en-US" dirty="0">
                <a:latin typeface="宋体" panose="02010600030101010101" pitchFamily="2" charset="-122"/>
                <a:ea typeface="宋体" panose="02010600030101010101" pitchFamily="2" charset="-122"/>
              </a:rPr>
              <a:t>未</a:t>
            </a:r>
            <a:r>
              <a:rPr lang="zh-CN" altLang="en-US" dirty="0" smtClean="0">
                <a:latin typeface="宋体" panose="02010600030101010101" pitchFamily="2" charset="-122"/>
                <a:ea typeface="宋体" panose="02010600030101010101" pitchFamily="2" charset="-122"/>
              </a:rPr>
              <a:t>达到预定目标（可转为非独家许可）</a:t>
            </a:r>
            <a:endParaRPr lang="en-US" altLang="zh-CN" dirty="0" smtClean="0">
              <a:latin typeface="宋体" panose="02010600030101010101" pitchFamily="2" charset="-122"/>
              <a:ea typeface="宋体" panose="02010600030101010101" pitchFamily="2" charset="-122"/>
            </a:endParaRPr>
          </a:p>
          <a:p>
            <a:pPr lvl="1"/>
            <a:r>
              <a:rPr lang="zh-CN" altLang="en-US" dirty="0" smtClean="0">
                <a:latin typeface="宋体" panose="02010600030101010101" pitchFamily="2" charset="-122"/>
                <a:ea typeface="宋体" panose="02010600030101010101" pitchFamily="2" charset="-122"/>
              </a:rPr>
              <a:t>被</a:t>
            </a:r>
            <a:r>
              <a:rPr lang="zh-CN" altLang="en-US" dirty="0">
                <a:latin typeface="宋体" panose="02010600030101010101" pitchFamily="2" charset="-122"/>
                <a:ea typeface="宋体" panose="02010600030101010101" pitchFamily="2" charset="-122"/>
              </a:rPr>
              <a:t>许</a:t>
            </a:r>
            <a:r>
              <a:rPr lang="zh-CN" altLang="en-US" dirty="0" smtClean="0">
                <a:latin typeface="宋体" panose="02010600030101010101" pitchFamily="2" charset="-122"/>
                <a:ea typeface="宋体" panose="02010600030101010101" pitchFamily="2" charset="-122"/>
              </a:rPr>
              <a:t>可方公司发生重大变化</a:t>
            </a:r>
            <a:endParaRPr lang="en-US" altLang="zh-CN" dirty="0" smtClean="0">
              <a:latin typeface="宋体" panose="02010600030101010101" pitchFamily="2" charset="-122"/>
              <a:ea typeface="宋体" panose="02010600030101010101" pitchFamily="2" charset="-122"/>
            </a:endParaRPr>
          </a:p>
          <a:p>
            <a:pPr lvl="1"/>
            <a:r>
              <a:rPr lang="zh-CN" altLang="en-US" dirty="0" smtClean="0">
                <a:latin typeface="宋体" panose="02010600030101010101" pitchFamily="2" charset="-122"/>
                <a:ea typeface="宋体" panose="02010600030101010101" pitchFamily="2" charset="-122"/>
              </a:rPr>
              <a:t>特</a:t>
            </a:r>
            <a:r>
              <a:rPr lang="zh-CN" altLang="en-US" dirty="0">
                <a:latin typeface="宋体" panose="02010600030101010101" pitchFamily="2" charset="-122"/>
                <a:ea typeface="宋体" panose="02010600030101010101" pitchFamily="2" charset="-122"/>
              </a:rPr>
              <a:t>殊节点的无条件终</a:t>
            </a:r>
            <a:r>
              <a:rPr lang="zh-CN" altLang="en-US" dirty="0" smtClean="0">
                <a:latin typeface="宋体" panose="02010600030101010101" pitchFamily="2" charset="-122"/>
                <a:ea typeface="宋体" panose="02010600030101010101" pitchFamily="2" charset="-122"/>
              </a:rPr>
              <a:t>止</a:t>
            </a:r>
            <a:endParaRPr lang="zh-CN" altLang="en-US" dirty="0">
              <a:latin typeface="宋体" panose="02010600030101010101" pitchFamily="2" charset="-122"/>
              <a:ea typeface="宋体" panose="02010600030101010101" pitchFamily="2" charset="-122"/>
            </a:endParaRPr>
          </a:p>
          <a:p>
            <a:endParaRPr lang="zh-CN" altLang="en-US" dirty="0">
              <a:latin typeface="宋体" panose="02010600030101010101" pitchFamily="2" charset="-122"/>
              <a:ea typeface="宋体" panose="02010600030101010101" pitchFamily="2" charset="-122"/>
            </a:endParaRPr>
          </a:p>
        </p:txBody>
      </p:sp>
      <p:sp>
        <p:nvSpPr>
          <p:cNvPr id="2" name="Slide Number Placeholder 1"/>
          <p:cNvSpPr>
            <a:spLocks noGrp="1"/>
          </p:cNvSpPr>
          <p:nvPr>
            <p:ph type="sldNum" sz="quarter" idx="10"/>
          </p:nvPr>
        </p:nvSpPr>
        <p:spPr/>
        <p:txBody>
          <a:bodyPr/>
          <a:lstStyle/>
          <a:p>
            <a:fld id="{97950185-F4C5-4B02-838E-E8DEA00941B2}" type="slidenum">
              <a:rPr lang="en-US" smtClean="0"/>
              <a:pPr/>
              <a:t>14</a:t>
            </a:fld>
            <a:endParaRPr lang="en-US"/>
          </a:p>
        </p:txBody>
      </p:sp>
    </p:spTree>
    <p:extLst>
      <p:ext uri="{BB962C8B-B14F-4D97-AF65-F5344CB8AC3E}">
        <p14:creationId xmlns:p14="http://schemas.microsoft.com/office/powerpoint/2010/main" val="482884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5613" y="263525"/>
            <a:ext cx="7769225" cy="879475"/>
          </a:xfrm>
        </p:spPr>
        <p:txBody>
          <a:bodyPr/>
          <a:lstStyle/>
          <a:p>
            <a:r>
              <a:rPr lang="zh-CN" altLang="en-US" dirty="0" smtClean="0">
                <a:latin typeface="宋体" panose="02010600030101010101" pitchFamily="2" charset="-122"/>
                <a:ea typeface="宋体" panose="02010600030101010101" pitchFamily="2" charset="-122"/>
              </a:rPr>
              <a:t>终止  </a:t>
            </a:r>
            <a:r>
              <a:rPr lang="en-US" altLang="zh-CN" dirty="0" smtClean="0">
                <a:latin typeface="宋体" panose="02010600030101010101" pitchFamily="2" charset="-122"/>
                <a:ea typeface="宋体" panose="02010600030101010101" pitchFamily="2" charset="-122"/>
              </a:rPr>
              <a:t>Termination </a:t>
            </a:r>
            <a:endParaRPr lang="zh-CN" altLang="en-US" dirty="0">
              <a:latin typeface="宋体" panose="02010600030101010101" pitchFamily="2" charset="-122"/>
              <a:ea typeface="宋体" panose="02010600030101010101" pitchFamily="2" charset="-122"/>
            </a:endParaRPr>
          </a:p>
        </p:txBody>
      </p:sp>
      <p:sp>
        <p:nvSpPr>
          <p:cNvPr id="2053" name="Rectangle 5"/>
          <p:cNvSpPr>
            <a:spLocks noGrp="1" noChangeArrowheads="1"/>
          </p:cNvSpPr>
          <p:nvPr>
            <p:ph type="body" idx="1"/>
          </p:nvPr>
        </p:nvSpPr>
        <p:spPr>
          <a:xfrm>
            <a:off x="457200" y="1371600"/>
            <a:ext cx="8229600" cy="5181600"/>
          </a:xfrm>
        </p:spPr>
        <p:txBody>
          <a:bodyPr/>
          <a:lstStyle/>
          <a:p>
            <a:r>
              <a:rPr lang="zh-CN" altLang="en-US" dirty="0" smtClean="0">
                <a:latin typeface="宋体" panose="02010600030101010101" pitchFamily="2" charset="-122"/>
                <a:ea typeface="宋体" panose="02010600030101010101" pitchFamily="2" charset="-122"/>
              </a:rPr>
              <a:t>终</a:t>
            </a:r>
            <a:r>
              <a:rPr lang="zh-CN" altLang="en-US" dirty="0">
                <a:latin typeface="宋体" panose="02010600030101010101" pitchFamily="2" charset="-122"/>
                <a:ea typeface="宋体" panose="02010600030101010101" pitchFamily="2" charset="-122"/>
              </a:rPr>
              <a:t>止</a:t>
            </a:r>
            <a:r>
              <a:rPr lang="zh-CN" altLang="en-US" dirty="0" smtClean="0">
                <a:latin typeface="宋体" panose="02010600030101010101" pitchFamily="2" charset="-122"/>
                <a:ea typeface="宋体" panose="02010600030101010101" pitchFamily="2" charset="-122"/>
              </a:rPr>
              <a:t>的</a:t>
            </a:r>
            <a:r>
              <a:rPr lang="zh-CN" altLang="en-US" dirty="0">
                <a:latin typeface="宋体" panose="02010600030101010101" pitchFamily="2" charset="-122"/>
                <a:ea typeface="宋体" panose="02010600030101010101" pitchFamily="2" charset="-122"/>
              </a:rPr>
              <a:t>后</a:t>
            </a:r>
            <a:r>
              <a:rPr lang="zh-CN" altLang="en-US" dirty="0" smtClean="0">
                <a:latin typeface="宋体" panose="02010600030101010101" pitchFamily="2" charset="-122"/>
                <a:ea typeface="宋体" panose="02010600030101010101" pitchFamily="2" charset="-122"/>
              </a:rPr>
              <a:t>果 </a:t>
            </a:r>
            <a:r>
              <a:rPr lang="en-US" altLang="zh-CN" dirty="0" smtClean="0">
                <a:latin typeface="宋体" panose="02010600030101010101" pitchFamily="2" charset="-122"/>
                <a:ea typeface="宋体" panose="02010600030101010101" pitchFamily="2" charset="-122"/>
              </a:rPr>
              <a:t>-</a:t>
            </a:r>
            <a:r>
              <a:rPr lang="zh-CN" altLang="en-US" dirty="0" smtClean="0">
                <a:latin typeface="宋体" panose="02010600030101010101" pitchFamily="2" charset="-122"/>
                <a:ea typeface="宋体" panose="02010600030101010101" pitchFamily="2" charset="-122"/>
              </a:rPr>
              <a:t> 终</a:t>
            </a:r>
            <a:r>
              <a:rPr lang="zh-CN" altLang="en-US" dirty="0">
                <a:latin typeface="宋体" panose="02010600030101010101" pitchFamily="2" charset="-122"/>
                <a:ea typeface="宋体" panose="02010600030101010101" pitchFamily="2" charset="-122"/>
              </a:rPr>
              <a:t>止许可关系会产生什么影响</a:t>
            </a:r>
          </a:p>
          <a:p>
            <a:pPr lvl="1"/>
            <a:r>
              <a:rPr lang="zh-CN" altLang="en-US" dirty="0">
                <a:latin typeface="宋体" panose="02010600030101010101" pitchFamily="2" charset="-122"/>
                <a:ea typeface="宋体" panose="02010600030101010101" pitchFamily="2" charset="-122"/>
              </a:rPr>
              <a:t>停止使用、销售</a:t>
            </a:r>
          </a:p>
          <a:p>
            <a:pPr lvl="1"/>
            <a:r>
              <a:rPr lang="zh-CN" altLang="en-US" dirty="0">
                <a:latin typeface="宋体" panose="02010600030101010101" pitchFamily="2" charset="-122"/>
                <a:ea typeface="宋体" panose="02010600030101010101" pitchFamily="2" charset="-122"/>
              </a:rPr>
              <a:t>产品批</a:t>
            </a:r>
            <a:r>
              <a:rPr lang="zh-CN" altLang="en-US" dirty="0" smtClean="0">
                <a:latin typeface="宋体" panose="02010600030101010101" pitchFamily="2" charset="-122"/>
                <a:ea typeface="宋体" panose="02010600030101010101" pitchFamily="2" charset="-122"/>
              </a:rPr>
              <a:t>文</a:t>
            </a:r>
            <a:r>
              <a:rPr lang="en-US" altLang="zh-CN" dirty="0" smtClean="0">
                <a:latin typeface="宋体" panose="02010600030101010101" pitchFamily="2" charset="-122"/>
                <a:ea typeface="宋体" panose="02010600030101010101" pitchFamily="2" charset="-122"/>
              </a:rPr>
              <a:t>/</a:t>
            </a:r>
            <a:r>
              <a:rPr lang="zh-CN" altLang="en-US" dirty="0" smtClean="0">
                <a:latin typeface="宋体" panose="02010600030101010101" pitchFamily="2" charset="-122"/>
                <a:ea typeface="宋体" panose="02010600030101010101" pitchFamily="2" charset="-122"/>
              </a:rPr>
              <a:t>临床批件的</a:t>
            </a:r>
            <a:r>
              <a:rPr lang="zh-CN" altLang="en-US" dirty="0">
                <a:latin typeface="宋体" panose="02010600030101010101" pitchFamily="2" charset="-122"/>
                <a:ea typeface="宋体" panose="02010600030101010101" pitchFamily="2" charset="-122"/>
              </a:rPr>
              <a:t>归属</a:t>
            </a:r>
            <a:r>
              <a:rPr lang="zh-CN" altLang="en-US" dirty="0" smtClean="0">
                <a:latin typeface="宋体" panose="02010600030101010101" pitchFamily="2" charset="-122"/>
                <a:ea typeface="宋体" panose="02010600030101010101" pitchFamily="2" charset="-122"/>
              </a:rPr>
              <a:t>权</a:t>
            </a:r>
            <a:endParaRPr lang="en-US" altLang="zh-CN" dirty="0" smtClean="0">
              <a:latin typeface="宋体" panose="02010600030101010101" pitchFamily="2" charset="-122"/>
              <a:ea typeface="宋体" panose="02010600030101010101" pitchFamily="2" charset="-122"/>
            </a:endParaRPr>
          </a:p>
          <a:p>
            <a:pPr lvl="1"/>
            <a:r>
              <a:rPr lang="zh-CN" altLang="en-US" dirty="0" smtClean="0">
                <a:latin typeface="宋体" panose="02010600030101010101" pitchFamily="2" charset="-122"/>
                <a:ea typeface="宋体" panose="02010600030101010101" pitchFamily="2" charset="-122"/>
              </a:rPr>
              <a:t>库</a:t>
            </a:r>
            <a:r>
              <a:rPr lang="zh-CN" altLang="en-US" dirty="0">
                <a:latin typeface="宋体" panose="02010600030101010101" pitchFamily="2" charset="-122"/>
                <a:ea typeface="宋体" panose="02010600030101010101" pitchFamily="2" charset="-122"/>
              </a:rPr>
              <a:t>存被许可成品的处</a:t>
            </a:r>
            <a:r>
              <a:rPr lang="zh-CN" altLang="en-US" dirty="0" smtClean="0">
                <a:latin typeface="宋体" panose="02010600030101010101" pitchFamily="2" charset="-122"/>
                <a:ea typeface="宋体" panose="02010600030101010101" pitchFamily="2" charset="-122"/>
              </a:rPr>
              <a:t>理</a:t>
            </a:r>
            <a:endParaRPr lang="zh-CN" altLang="en-US" dirty="0">
              <a:latin typeface="宋体" panose="02010600030101010101" pitchFamily="2" charset="-122"/>
              <a:ea typeface="宋体" panose="02010600030101010101" pitchFamily="2" charset="-122"/>
            </a:endParaRPr>
          </a:p>
          <a:p>
            <a:pPr lvl="1"/>
            <a:r>
              <a:rPr lang="zh-CN" altLang="en-US" dirty="0" smtClean="0">
                <a:latin typeface="宋体" panose="02010600030101010101" pitchFamily="2" charset="-122"/>
                <a:ea typeface="宋体" panose="02010600030101010101" pitchFamily="2" charset="-122"/>
              </a:rPr>
              <a:t>对分</a:t>
            </a:r>
            <a:r>
              <a:rPr lang="zh-CN" altLang="en-US" dirty="0">
                <a:latin typeface="宋体" panose="02010600030101010101" pitchFamily="2" charset="-122"/>
                <a:ea typeface="宋体" panose="02010600030101010101" pitchFamily="2" charset="-122"/>
              </a:rPr>
              <a:t>许</a:t>
            </a:r>
            <a:r>
              <a:rPr lang="zh-CN" altLang="en-US" dirty="0" smtClean="0">
                <a:latin typeface="宋体" panose="02010600030101010101" pitchFamily="2" charset="-122"/>
                <a:ea typeface="宋体" panose="02010600030101010101" pitchFamily="2" charset="-122"/>
              </a:rPr>
              <a:t>可的</a:t>
            </a:r>
            <a:r>
              <a:rPr lang="zh-CN" altLang="en-US" dirty="0">
                <a:latin typeface="宋体" panose="02010600030101010101" pitchFamily="2" charset="-122"/>
                <a:ea typeface="宋体" panose="02010600030101010101" pitchFamily="2" charset="-122"/>
              </a:rPr>
              <a:t>影响</a:t>
            </a:r>
          </a:p>
          <a:p>
            <a:endParaRPr lang="zh-CN" altLang="en-US" dirty="0">
              <a:latin typeface="宋体" panose="02010600030101010101" pitchFamily="2" charset="-122"/>
              <a:ea typeface="宋体" panose="02010600030101010101" pitchFamily="2" charset="-122"/>
            </a:endParaRPr>
          </a:p>
        </p:txBody>
      </p:sp>
      <p:sp>
        <p:nvSpPr>
          <p:cNvPr id="2" name="Slide Number Placeholder 1"/>
          <p:cNvSpPr>
            <a:spLocks noGrp="1"/>
          </p:cNvSpPr>
          <p:nvPr>
            <p:ph type="sldNum" sz="quarter" idx="10"/>
          </p:nvPr>
        </p:nvSpPr>
        <p:spPr/>
        <p:txBody>
          <a:bodyPr/>
          <a:lstStyle/>
          <a:p>
            <a:fld id="{97950185-F4C5-4B02-838E-E8DEA00941B2}" type="slidenum">
              <a:rPr lang="en-US" smtClean="0"/>
              <a:pPr/>
              <a:t>15</a:t>
            </a:fld>
            <a:endParaRPr lang="en-US"/>
          </a:p>
        </p:txBody>
      </p:sp>
    </p:spTree>
    <p:extLst>
      <p:ext uri="{BB962C8B-B14F-4D97-AF65-F5344CB8AC3E}">
        <p14:creationId xmlns:p14="http://schemas.microsoft.com/office/powerpoint/2010/main" val="3053602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76200"/>
            <a:ext cx="7772400" cy="1143000"/>
          </a:xfrm>
        </p:spPr>
        <p:txBody>
          <a:bodyPr/>
          <a:lstStyle/>
          <a:p>
            <a:r>
              <a:rPr lang="zh-CN" altLang="en-US" dirty="0" smtClean="0">
                <a:latin typeface="宋体" panose="02010600030101010101" pitchFamily="2" charset="-122"/>
                <a:ea typeface="宋体" panose="02010600030101010101" pitchFamily="2" charset="-122"/>
              </a:rPr>
              <a:t>跨</a:t>
            </a:r>
            <a:r>
              <a:rPr lang="zh-CN" altLang="en-US" dirty="0"/>
              <a:t>境</a:t>
            </a:r>
            <a:r>
              <a:rPr lang="zh-CN" altLang="en-US" dirty="0" smtClean="0">
                <a:latin typeface="宋体" panose="02010600030101010101" pitchFamily="2" charset="-122"/>
                <a:ea typeface="宋体" panose="02010600030101010101" pitchFamily="2" charset="-122"/>
              </a:rPr>
              <a:t>交</a:t>
            </a:r>
            <a:r>
              <a:rPr lang="zh-CN" altLang="en-US" dirty="0">
                <a:latin typeface="宋体" panose="02010600030101010101" pitchFamily="2" charset="-122"/>
                <a:ea typeface="宋体" panose="02010600030101010101" pitchFamily="2" charset="-122"/>
              </a:rPr>
              <a:t>易特有的具体问题</a:t>
            </a:r>
          </a:p>
        </p:txBody>
      </p:sp>
      <p:sp>
        <p:nvSpPr>
          <p:cNvPr id="5123" name="Rectangle 3"/>
          <p:cNvSpPr>
            <a:spLocks noGrp="1" noChangeArrowheads="1"/>
          </p:cNvSpPr>
          <p:nvPr>
            <p:ph type="body" idx="1"/>
          </p:nvPr>
        </p:nvSpPr>
        <p:spPr>
          <a:xfrm>
            <a:off x="457200" y="1219200"/>
            <a:ext cx="8229600" cy="5334000"/>
          </a:xfrm>
        </p:spPr>
        <p:txBody>
          <a:bodyPr/>
          <a:lstStyle/>
          <a:p>
            <a:pPr marL="342900" lvl="1" indent="-342900">
              <a:lnSpc>
                <a:spcPct val="90000"/>
              </a:lnSpc>
              <a:buFontTx/>
              <a:buChar char="•"/>
            </a:pPr>
            <a:r>
              <a:rPr lang="zh-CN" altLang="en-US" sz="2800" dirty="0"/>
              <a:t>中国技术进出口法规对跨境协议的影</a:t>
            </a:r>
            <a:r>
              <a:rPr lang="zh-CN" altLang="en-US" sz="2800" dirty="0" smtClean="0"/>
              <a:t>响</a:t>
            </a:r>
            <a:endParaRPr lang="en-US" altLang="zh-CN" sz="2800" dirty="0" smtClean="0"/>
          </a:p>
          <a:p>
            <a:pPr marL="342900" lvl="1" indent="-342900">
              <a:lnSpc>
                <a:spcPct val="90000"/>
              </a:lnSpc>
              <a:buFontTx/>
              <a:buChar char="•"/>
            </a:pPr>
            <a:endParaRPr lang="en-US" altLang="zh-CN" sz="2800" dirty="0" smtClean="0">
              <a:latin typeface="宋体" panose="02010600030101010101" pitchFamily="2" charset="-122"/>
              <a:ea typeface="宋体" panose="02010600030101010101" pitchFamily="2" charset="-122"/>
            </a:endParaRPr>
          </a:p>
          <a:p>
            <a:pPr>
              <a:lnSpc>
                <a:spcPct val="90000"/>
              </a:lnSpc>
            </a:pPr>
            <a:r>
              <a:rPr lang="zh-CN" altLang="en-US" dirty="0">
                <a:latin typeface="宋体" panose="02010600030101010101" pitchFamily="2" charset="-122"/>
                <a:ea typeface="宋体" panose="02010600030101010101" pitchFamily="2" charset="-122"/>
              </a:rPr>
              <a:t>技术许</a:t>
            </a:r>
            <a:r>
              <a:rPr lang="zh-CN" altLang="en-US" dirty="0" smtClean="0">
                <a:latin typeface="宋体" panose="02010600030101010101" pitchFamily="2" charset="-122"/>
                <a:ea typeface="宋体" panose="02010600030101010101" pitchFamily="2" charset="-122"/>
              </a:rPr>
              <a:t>可</a:t>
            </a:r>
            <a:r>
              <a:rPr lang="zh-CN" altLang="en-US" dirty="0">
                <a:latin typeface="宋体" panose="02010600030101010101" pitchFamily="2" charset="-122"/>
                <a:ea typeface="宋体" panose="02010600030101010101" pitchFamily="2" charset="-122"/>
              </a:rPr>
              <a:t>和转让均属进出口，根据技术目录分类管</a:t>
            </a:r>
            <a:r>
              <a:rPr lang="zh-CN" altLang="en-US" dirty="0" smtClean="0">
                <a:latin typeface="宋体" panose="02010600030101010101" pitchFamily="2" charset="-122"/>
                <a:ea typeface="宋体" panose="02010600030101010101" pitchFamily="2" charset="-122"/>
              </a:rPr>
              <a:t>理</a:t>
            </a:r>
            <a:endParaRPr lang="en-US" altLang="zh-CN" dirty="0" smtClean="0">
              <a:latin typeface="宋体" panose="02010600030101010101" pitchFamily="2" charset="-122"/>
              <a:ea typeface="宋体" panose="02010600030101010101" pitchFamily="2" charset="-122"/>
            </a:endParaRPr>
          </a:p>
          <a:p>
            <a:pPr lvl="1">
              <a:lnSpc>
                <a:spcPct val="90000"/>
              </a:lnSpc>
            </a:pPr>
            <a:r>
              <a:rPr lang="zh-CN" altLang="en-US" dirty="0" smtClean="0">
                <a:latin typeface="宋体" panose="02010600030101010101" pitchFamily="2" charset="-122"/>
                <a:ea typeface="宋体" panose="02010600030101010101" pitchFamily="2" charset="-122"/>
              </a:rPr>
              <a:t>自</a:t>
            </a:r>
            <a:r>
              <a:rPr lang="zh-CN" altLang="en-US" dirty="0">
                <a:latin typeface="宋体" panose="02010600030101010101" pitchFamily="2" charset="-122"/>
                <a:ea typeface="宋体" panose="02010600030101010101" pitchFamily="2" charset="-122"/>
              </a:rPr>
              <a:t>由进出口：登记制</a:t>
            </a:r>
          </a:p>
          <a:p>
            <a:pPr lvl="1">
              <a:lnSpc>
                <a:spcPct val="90000"/>
              </a:lnSpc>
            </a:pPr>
            <a:r>
              <a:rPr lang="zh-CN" altLang="en-US" dirty="0">
                <a:latin typeface="宋体" panose="02010600030101010101" pitchFamily="2" charset="-122"/>
                <a:ea typeface="宋体" panose="02010600030101010101" pitchFamily="2" charset="-122"/>
              </a:rPr>
              <a:t>限制进出口：审批制</a:t>
            </a:r>
          </a:p>
          <a:p>
            <a:pPr lvl="1">
              <a:lnSpc>
                <a:spcPct val="90000"/>
              </a:lnSpc>
            </a:pPr>
            <a:r>
              <a:rPr lang="zh-CN" altLang="en-US" dirty="0">
                <a:latin typeface="宋体" panose="02010600030101010101" pitchFamily="2" charset="-122"/>
                <a:ea typeface="宋体" panose="02010600030101010101" pitchFamily="2" charset="-122"/>
              </a:rPr>
              <a:t>禁止进出口</a:t>
            </a:r>
            <a:r>
              <a:rPr lang="zh-CN" altLang="en-US" dirty="0" smtClean="0">
                <a:latin typeface="宋体" panose="02010600030101010101" pitchFamily="2" charset="-122"/>
                <a:ea typeface="宋体" panose="02010600030101010101" pitchFamily="2" charset="-122"/>
              </a:rPr>
              <a:t>：违反可</a:t>
            </a:r>
            <a:r>
              <a:rPr lang="zh-CN" altLang="en-US" dirty="0">
                <a:latin typeface="宋体" panose="02010600030101010101" pitchFamily="2" charset="-122"/>
                <a:ea typeface="宋体" panose="02010600030101010101" pitchFamily="2" charset="-122"/>
              </a:rPr>
              <a:t>被追究刑事、行政责</a:t>
            </a:r>
            <a:r>
              <a:rPr lang="zh-CN" altLang="en-US" dirty="0" smtClean="0">
                <a:latin typeface="宋体" panose="02010600030101010101" pitchFamily="2" charset="-122"/>
                <a:ea typeface="宋体" panose="02010600030101010101" pitchFamily="2" charset="-122"/>
              </a:rPr>
              <a:t>任</a:t>
            </a:r>
          </a:p>
          <a:p>
            <a:pPr marL="0" indent="0">
              <a:lnSpc>
                <a:spcPct val="90000"/>
              </a:lnSpc>
              <a:buNone/>
            </a:pPr>
            <a:endParaRPr lang="en-US" altLang="zh-CN" dirty="0" smtClean="0">
              <a:latin typeface="宋体" panose="02010600030101010101" pitchFamily="2" charset="-122"/>
              <a:ea typeface="宋体" panose="02010600030101010101" pitchFamily="2" charset="-122"/>
            </a:endParaRPr>
          </a:p>
          <a:p>
            <a:pPr>
              <a:lnSpc>
                <a:spcPct val="90000"/>
              </a:lnSpc>
            </a:pPr>
            <a:endParaRPr lang="zh-CN" altLang="en-US" dirty="0">
              <a:latin typeface="宋体" panose="02010600030101010101" pitchFamily="2" charset="-122"/>
              <a:ea typeface="宋体" panose="02010600030101010101" pitchFamily="2" charset="-122"/>
            </a:endParaRPr>
          </a:p>
          <a:p>
            <a:pPr lvl="1">
              <a:lnSpc>
                <a:spcPct val="90000"/>
              </a:lnSpc>
              <a:buFontTx/>
              <a:buNone/>
            </a:pPr>
            <a:endParaRPr lang="zh-CN" altLang="en-US" sz="2000" dirty="0">
              <a:latin typeface="宋体" panose="02010600030101010101" pitchFamily="2" charset="-122"/>
              <a:ea typeface="宋体" panose="02010600030101010101" pitchFamily="2" charset="-122"/>
            </a:endParaRPr>
          </a:p>
        </p:txBody>
      </p:sp>
      <p:sp>
        <p:nvSpPr>
          <p:cNvPr id="2" name="Slide Number Placeholder 1"/>
          <p:cNvSpPr>
            <a:spLocks noGrp="1"/>
          </p:cNvSpPr>
          <p:nvPr>
            <p:ph type="sldNum" sz="quarter" idx="10"/>
          </p:nvPr>
        </p:nvSpPr>
        <p:spPr/>
        <p:txBody>
          <a:bodyPr/>
          <a:lstStyle/>
          <a:p>
            <a:fld id="{97950185-F4C5-4B02-838E-E8DEA00941B2}" type="slidenum">
              <a:rPr lang="en-US" smtClean="0"/>
              <a:pPr/>
              <a:t>16</a:t>
            </a:fld>
            <a:endParaRPr lang="en-US"/>
          </a:p>
        </p:txBody>
      </p:sp>
    </p:spTree>
    <p:extLst>
      <p:ext uri="{BB962C8B-B14F-4D97-AF65-F5344CB8AC3E}">
        <p14:creationId xmlns:p14="http://schemas.microsoft.com/office/powerpoint/2010/main" val="444222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zh-CN" altLang="en-US" dirty="0">
                <a:latin typeface="宋体" panose="02010600030101010101" pitchFamily="2" charset="-122"/>
                <a:ea typeface="宋体" panose="02010600030101010101" pitchFamily="2" charset="-122"/>
              </a:rPr>
              <a:t>可转让</a:t>
            </a:r>
            <a:r>
              <a:rPr lang="zh-CN" altLang="en-US" dirty="0" smtClean="0">
                <a:latin typeface="宋体" panose="02010600030101010101" pitchFamily="2" charset="-122"/>
                <a:ea typeface="宋体" panose="02010600030101010101" pitchFamily="2" charset="-122"/>
              </a:rPr>
              <a:t>性  </a:t>
            </a:r>
            <a:r>
              <a:rPr lang="en-US" altLang="zh-CN" dirty="0" smtClean="0">
                <a:latin typeface="宋体" panose="02010600030101010101" pitchFamily="2" charset="-122"/>
                <a:ea typeface="宋体" panose="02010600030101010101" pitchFamily="2" charset="-122"/>
              </a:rPr>
              <a:t>Assignability </a:t>
            </a:r>
            <a:endParaRPr lang="en-US" altLang="en-US" dirty="0">
              <a:latin typeface="宋体" panose="02010600030101010101" pitchFamily="2" charset="-122"/>
              <a:ea typeface="宋体" panose="02010600030101010101" pitchFamily="2" charset="-122"/>
            </a:endParaRPr>
          </a:p>
        </p:txBody>
      </p:sp>
      <p:sp>
        <p:nvSpPr>
          <p:cNvPr id="33795" name="Rectangle 3"/>
          <p:cNvSpPr>
            <a:spLocks noGrp="1" noChangeArrowheads="1"/>
          </p:cNvSpPr>
          <p:nvPr>
            <p:ph type="body" idx="1"/>
          </p:nvPr>
        </p:nvSpPr>
        <p:spPr/>
        <p:txBody>
          <a:bodyPr/>
          <a:lstStyle/>
          <a:p>
            <a:r>
              <a:rPr lang="zh-CN" altLang="en-US" dirty="0">
                <a:latin typeface="宋体" panose="02010600030101010101" pitchFamily="2" charset="-122"/>
                <a:ea typeface="宋体" panose="02010600030101010101" pitchFamily="2" charset="-122"/>
              </a:rPr>
              <a:t>灵活的转让条</a:t>
            </a:r>
            <a:r>
              <a:rPr lang="zh-CN" altLang="en-US" dirty="0" smtClean="0">
                <a:latin typeface="宋体" panose="02010600030101010101" pitchFamily="2" charset="-122"/>
                <a:ea typeface="宋体" panose="02010600030101010101" pitchFamily="2" charset="-122"/>
              </a:rPr>
              <a:t>款对</a:t>
            </a:r>
            <a:r>
              <a:rPr lang="zh-CN" altLang="en-US" dirty="0">
                <a:latin typeface="宋体" panose="02010600030101010101" pitchFamily="2" charset="-122"/>
                <a:ea typeface="宋体" panose="02010600030101010101" pitchFamily="2" charset="-122"/>
              </a:rPr>
              <a:t>成长阶段企</a:t>
            </a:r>
            <a:r>
              <a:rPr lang="zh-CN" altLang="en-US" dirty="0" smtClean="0">
                <a:latin typeface="宋体" panose="02010600030101010101" pitchFamily="2" charset="-122"/>
                <a:ea typeface="宋体" panose="02010600030101010101" pitchFamily="2" charset="-122"/>
              </a:rPr>
              <a:t>业至</a:t>
            </a:r>
            <a:r>
              <a:rPr lang="zh-CN" altLang="en-US" dirty="0">
                <a:latin typeface="宋体" panose="02010600030101010101" pitchFamily="2" charset="-122"/>
                <a:ea typeface="宋体" panose="02010600030101010101" pitchFamily="2" charset="-122"/>
              </a:rPr>
              <a:t>关重</a:t>
            </a:r>
            <a:r>
              <a:rPr lang="zh-CN" altLang="en-US" dirty="0" smtClean="0">
                <a:latin typeface="宋体" panose="02010600030101010101" pitchFamily="2" charset="-122"/>
                <a:ea typeface="宋体" panose="02010600030101010101" pitchFamily="2" charset="-122"/>
              </a:rPr>
              <a:t>要但对许可方有不确定性</a:t>
            </a:r>
            <a:endParaRPr lang="zh-CN" altLang="en-US"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常</a:t>
            </a:r>
            <a:r>
              <a:rPr lang="zh-CN" altLang="en-US" dirty="0" smtClean="0">
                <a:latin typeface="宋体" panose="02010600030101010101" pitchFamily="2" charset="-122"/>
                <a:ea typeface="宋体" panose="02010600030101010101" pitchFamily="2" charset="-122"/>
              </a:rPr>
              <a:t>见的折中处理：并购例外 </a:t>
            </a:r>
            <a:r>
              <a:rPr lang="en-US" altLang="zh-CN" dirty="0" smtClean="0">
                <a:latin typeface="宋体" panose="02010600030101010101" pitchFamily="2" charset="-122"/>
                <a:ea typeface="宋体" panose="02010600030101010101" pitchFamily="2" charset="-122"/>
              </a:rPr>
              <a:t>(</a:t>
            </a:r>
            <a:r>
              <a:rPr lang="en-US" altLang="zh-CN" dirty="0" err="1" smtClean="0">
                <a:latin typeface="宋体" panose="02010600030101010101" pitchFamily="2" charset="-122"/>
                <a:ea typeface="宋体" panose="02010600030101010101" pitchFamily="2" charset="-122"/>
              </a:rPr>
              <a:t>M&amp;A</a:t>
            </a:r>
            <a:r>
              <a:rPr lang="en-US" altLang="zh-CN" dirty="0" smtClean="0">
                <a:latin typeface="宋体" panose="02010600030101010101" pitchFamily="2" charset="-122"/>
                <a:ea typeface="宋体" panose="02010600030101010101" pitchFamily="2" charset="-122"/>
              </a:rPr>
              <a:t> exception)</a:t>
            </a:r>
            <a:endParaRPr lang="zh-CN" altLang="en-US" dirty="0">
              <a:latin typeface="宋体" panose="02010600030101010101" pitchFamily="2" charset="-122"/>
              <a:ea typeface="宋体" panose="02010600030101010101" pitchFamily="2" charset="-122"/>
            </a:endParaRPr>
          </a:p>
          <a:p>
            <a:pPr>
              <a:buFontTx/>
              <a:buNone/>
            </a:pPr>
            <a:endParaRPr lang="zh-CN" altLang="en-US" dirty="0">
              <a:latin typeface="宋体" panose="02010600030101010101" pitchFamily="2" charset="-122"/>
              <a:ea typeface="宋体" panose="02010600030101010101" pitchFamily="2" charset="-122"/>
            </a:endParaRPr>
          </a:p>
        </p:txBody>
      </p:sp>
      <p:sp>
        <p:nvSpPr>
          <p:cNvPr id="2" name="Slide Number Placeholder 1"/>
          <p:cNvSpPr>
            <a:spLocks noGrp="1"/>
          </p:cNvSpPr>
          <p:nvPr>
            <p:ph type="sldNum" sz="quarter" idx="10"/>
          </p:nvPr>
        </p:nvSpPr>
        <p:spPr/>
        <p:txBody>
          <a:bodyPr/>
          <a:lstStyle/>
          <a:p>
            <a:fld id="{97950185-F4C5-4B02-838E-E8DEA00941B2}" type="slidenum">
              <a:rPr lang="en-US" smtClean="0"/>
              <a:pPr/>
              <a:t>17</a:t>
            </a:fld>
            <a:endParaRPr lang="en-US"/>
          </a:p>
        </p:txBody>
      </p:sp>
    </p:spTree>
    <p:extLst>
      <p:ext uri="{BB962C8B-B14F-4D97-AF65-F5344CB8AC3E}">
        <p14:creationId xmlns:p14="http://schemas.microsoft.com/office/powerpoint/2010/main" val="823416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zh-CN" altLang="en-US" dirty="0">
                <a:latin typeface="宋体" panose="02010600030101010101" pitchFamily="2" charset="-122"/>
                <a:ea typeface="宋体" panose="02010600030101010101" pitchFamily="2" charset="-122"/>
              </a:rPr>
              <a:t>争议解</a:t>
            </a:r>
            <a:r>
              <a:rPr lang="zh-CN" altLang="en-US" dirty="0" smtClean="0">
                <a:latin typeface="宋体" panose="02010600030101010101" pitchFamily="2" charset="-122"/>
                <a:ea typeface="宋体" panose="02010600030101010101" pitchFamily="2" charset="-122"/>
              </a:rPr>
              <a:t>决  </a:t>
            </a:r>
            <a:r>
              <a:rPr lang="en-US" altLang="zh-CN" dirty="0" smtClean="0">
                <a:latin typeface="宋体" panose="02010600030101010101" pitchFamily="2" charset="-122"/>
                <a:ea typeface="宋体" panose="02010600030101010101" pitchFamily="2" charset="-122"/>
              </a:rPr>
              <a:t>Dispute Resolution</a:t>
            </a:r>
            <a:endParaRPr lang="zh-CN" altLang="en-US" dirty="0">
              <a:latin typeface="宋体" panose="02010600030101010101" pitchFamily="2" charset="-122"/>
              <a:ea typeface="宋体" panose="02010600030101010101" pitchFamily="2" charset="-122"/>
            </a:endParaRPr>
          </a:p>
        </p:txBody>
      </p:sp>
      <p:sp>
        <p:nvSpPr>
          <p:cNvPr id="6147" name="Rectangle 3"/>
          <p:cNvSpPr>
            <a:spLocks noGrp="1" noChangeArrowheads="1"/>
          </p:cNvSpPr>
          <p:nvPr>
            <p:ph type="body" idx="1"/>
          </p:nvPr>
        </p:nvSpPr>
        <p:spPr>
          <a:xfrm>
            <a:off x="685800" y="1981200"/>
            <a:ext cx="7772400" cy="3962400"/>
          </a:xfrm>
        </p:spPr>
        <p:txBody>
          <a:bodyPr/>
          <a:lstStyle/>
          <a:p>
            <a:r>
              <a:rPr lang="zh-CN" altLang="en-US" dirty="0">
                <a:latin typeface="宋体" panose="02010600030101010101" pitchFamily="2" charset="-122"/>
                <a:ea typeface="宋体" panose="02010600030101010101" pitchFamily="2" charset="-122"/>
              </a:rPr>
              <a:t>争议解决方式</a:t>
            </a:r>
          </a:p>
          <a:p>
            <a:pPr lvl="1"/>
            <a:r>
              <a:rPr lang="zh-CN" altLang="en-US" dirty="0">
                <a:latin typeface="宋体" panose="02010600030101010101" pitchFamily="2" charset="-122"/>
                <a:ea typeface="宋体" panose="02010600030101010101" pitchFamily="2" charset="-122"/>
              </a:rPr>
              <a:t>诉讼</a:t>
            </a:r>
          </a:p>
          <a:p>
            <a:pPr lvl="1"/>
            <a:r>
              <a:rPr lang="zh-CN" altLang="en-US" dirty="0">
                <a:latin typeface="宋体" panose="02010600030101010101" pitchFamily="2" charset="-122"/>
                <a:ea typeface="宋体" panose="02010600030101010101" pitchFamily="2" charset="-122"/>
              </a:rPr>
              <a:t>仲裁</a:t>
            </a:r>
          </a:p>
          <a:p>
            <a:pPr lvl="1">
              <a:buFontTx/>
              <a:buNone/>
            </a:pPr>
            <a:endParaRPr lang="zh-CN" altLang="en-US"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救济形式</a:t>
            </a:r>
          </a:p>
          <a:p>
            <a:pPr lvl="1"/>
            <a:r>
              <a:rPr lang="zh-CN" altLang="en-US" dirty="0">
                <a:latin typeface="宋体" panose="02010600030101010101" pitchFamily="2" charset="-122"/>
                <a:ea typeface="宋体" panose="02010600030101010101" pitchFamily="2" charset="-122"/>
              </a:rPr>
              <a:t>停止使用</a:t>
            </a:r>
            <a:endParaRPr lang="en-US" altLang="zh-CN" dirty="0">
              <a:latin typeface="宋体" panose="02010600030101010101" pitchFamily="2" charset="-122"/>
              <a:ea typeface="宋体" panose="02010600030101010101" pitchFamily="2" charset="-122"/>
            </a:endParaRPr>
          </a:p>
          <a:p>
            <a:pPr lvl="1"/>
            <a:r>
              <a:rPr lang="zh-CN" altLang="en-US" dirty="0">
                <a:latin typeface="宋体" panose="02010600030101010101" pitchFamily="2" charset="-122"/>
                <a:ea typeface="宋体" panose="02010600030101010101" pitchFamily="2" charset="-122"/>
              </a:rPr>
              <a:t>损害赔偿（违约金约定</a:t>
            </a:r>
            <a:r>
              <a:rPr lang="zh-CN" altLang="en-US" dirty="0" smtClean="0">
                <a:latin typeface="宋体" panose="02010600030101010101" pitchFamily="2" charset="-122"/>
                <a:ea typeface="宋体" panose="02010600030101010101" pitchFamily="2" charset="-122"/>
              </a:rPr>
              <a:t>）</a:t>
            </a:r>
            <a:endParaRPr lang="zh-CN" altLang="en-US" dirty="0">
              <a:latin typeface="宋体" panose="02010600030101010101" pitchFamily="2" charset="-122"/>
              <a:ea typeface="宋体" panose="02010600030101010101" pitchFamily="2" charset="-122"/>
            </a:endParaRPr>
          </a:p>
        </p:txBody>
      </p:sp>
      <p:sp>
        <p:nvSpPr>
          <p:cNvPr id="2" name="Slide Number Placeholder 1"/>
          <p:cNvSpPr>
            <a:spLocks noGrp="1"/>
          </p:cNvSpPr>
          <p:nvPr>
            <p:ph type="sldNum" sz="quarter" idx="10"/>
          </p:nvPr>
        </p:nvSpPr>
        <p:spPr/>
        <p:txBody>
          <a:bodyPr/>
          <a:lstStyle/>
          <a:p>
            <a:fld id="{97950185-F4C5-4B02-838E-E8DEA00941B2}" type="slidenum">
              <a:rPr lang="en-US" smtClean="0"/>
              <a:pPr/>
              <a:t>18</a:t>
            </a:fld>
            <a:endParaRPr lang="en-US"/>
          </a:p>
        </p:txBody>
      </p:sp>
    </p:spTree>
    <p:extLst>
      <p:ext uri="{BB962C8B-B14F-4D97-AF65-F5344CB8AC3E}">
        <p14:creationId xmlns:p14="http://schemas.microsoft.com/office/powerpoint/2010/main" val="2393334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7772400" cy="1143000"/>
          </a:xfrm>
        </p:spPr>
        <p:txBody>
          <a:bodyPr/>
          <a:lstStyle/>
          <a:p>
            <a:pPr algn="ctr"/>
            <a:r>
              <a:rPr lang="en-US" altLang="zh-CN" dirty="0">
                <a:ea typeface="宋体" pitchFamily="2" charset="-122"/>
              </a:rPr>
              <a:t> </a:t>
            </a:r>
            <a:r>
              <a:rPr lang="zh-CN" altLang="en-US" dirty="0">
                <a:ea typeface="宋体" pitchFamily="2" charset="-122"/>
              </a:rPr>
              <a:t>谢谢！</a:t>
            </a:r>
            <a:endParaRPr lang="en-US" dirty="0"/>
          </a:p>
        </p:txBody>
      </p:sp>
      <p:sp>
        <p:nvSpPr>
          <p:cNvPr id="3" name="Content Placeholder 2"/>
          <p:cNvSpPr>
            <a:spLocks noGrp="1"/>
          </p:cNvSpPr>
          <p:nvPr>
            <p:ph idx="1"/>
          </p:nvPr>
        </p:nvSpPr>
        <p:spPr>
          <a:xfrm>
            <a:off x="609600" y="2971800"/>
            <a:ext cx="7772400" cy="3200400"/>
          </a:xfrm>
        </p:spPr>
        <p:txBody>
          <a:bodyPr/>
          <a:lstStyle/>
          <a:p>
            <a:pPr marL="0" indent="0" algn="ctr">
              <a:buNone/>
            </a:pPr>
            <a:r>
              <a:rPr lang="zh-CN" altLang="en-US" dirty="0">
                <a:latin typeface="Times New Roman"/>
                <a:cs typeface="Times New Roman"/>
              </a:rPr>
              <a:t>李唯实</a:t>
            </a:r>
            <a:endParaRPr lang="en-US" altLang="zh-CN" dirty="0">
              <a:latin typeface="Times New Roman"/>
              <a:cs typeface="Times New Roman"/>
            </a:endParaRPr>
          </a:p>
          <a:p>
            <a:pPr marL="0" indent="0" algn="ctr">
              <a:buNone/>
            </a:pPr>
            <a:r>
              <a:rPr lang="en-US" dirty="0" smtClean="0">
                <a:solidFill>
                  <a:srgbClr val="FFFFFF"/>
                </a:solidFill>
              </a:rPr>
              <a:t> (</a:t>
            </a:r>
            <a:r>
              <a:rPr lang="en-US" dirty="0" smtClean="0">
                <a:hlinkClick r:id="rId2"/>
              </a:rPr>
              <a:t>wli@cov.com</a:t>
            </a:r>
            <a:r>
              <a:rPr lang="en-US" dirty="0"/>
              <a:t>)</a:t>
            </a:r>
            <a:endParaRPr lang="en-US" dirty="0" smtClean="0">
              <a:solidFill>
                <a:srgbClr val="FFFFFF"/>
              </a:solidFill>
            </a:endParaRPr>
          </a:p>
          <a:p>
            <a:pPr marL="0" indent="0" algn="ctr">
              <a:buNone/>
            </a:pPr>
            <a:r>
              <a:rPr lang="en-US" dirty="0" smtClean="0">
                <a:solidFill>
                  <a:srgbClr val="FFFFFF"/>
                </a:solidFill>
              </a:rPr>
              <a:t>Covington </a:t>
            </a:r>
            <a:r>
              <a:rPr lang="en-US" dirty="0">
                <a:solidFill>
                  <a:srgbClr val="FFFFFF"/>
                </a:solidFill>
              </a:rPr>
              <a:t>&amp; Burling LLP</a:t>
            </a:r>
            <a:br>
              <a:rPr lang="en-US" dirty="0">
                <a:solidFill>
                  <a:srgbClr val="FFFFFF"/>
                </a:solidFill>
              </a:rPr>
            </a:br>
            <a:r>
              <a:rPr lang="zh-CN" altLang="en-US" dirty="0">
                <a:solidFill>
                  <a:srgbClr val="FFFFFF"/>
                </a:solidFill>
              </a:rPr>
              <a:t>科文顿</a:t>
            </a:r>
            <a:r>
              <a:rPr lang="en-US" altLang="zh-CN" dirty="0">
                <a:solidFill>
                  <a:srgbClr val="FFFFFF"/>
                </a:solidFill>
              </a:rPr>
              <a:t>·</a:t>
            </a:r>
            <a:r>
              <a:rPr lang="zh-CN" altLang="en-US" dirty="0">
                <a:solidFill>
                  <a:srgbClr val="FFFFFF"/>
                </a:solidFill>
              </a:rPr>
              <a:t>柏灵律师事务所</a:t>
            </a:r>
            <a:r>
              <a:rPr lang="en-US" dirty="0">
                <a:solidFill>
                  <a:srgbClr val="FFFFFF"/>
                </a:solidFill>
              </a:rPr>
              <a:t/>
            </a:r>
            <a:br>
              <a:rPr lang="en-US" dirty="0">
                <a:solidFill>
                  <a:srgbClr val="FFFFFF"/>
                </a:solidFill>
              </a:rPr>
            </a:br>
            <a:r>
              <a:rPr lang="en-US" sz="2000" dirty="0" smtClean="0">
                <a:solidFill>
                  <a:srgbClr val="FFFFFF"/>
                </a:solidFill>
              </a:rPr>
              <a:t> </a:t>
            </a:r>
            <a:endParaRPr lang="en-US" dirty="0"/>
          </a:p>
        </p:txBody>
      </p:sp>
      <p:sp>
        <p:nvSpPr>
          <p:cNvPr id="4" name="Slide Number Placeholder 3"/>
          <p:cNvSpPr>
            <a:spLocks noGrp="1"/>
          </p:cNvSpPr>
          <p:nvPr>
            <p:ph type="sldNum" sz="quarter" idx="10"/>
          </p:nvPr>
        </p:nvSpPr>
        <p:spPr/>
        <p:txBody>
          <a:bodyPr/>
          <a:lstStyle/>
          <a:p>
            <a:fld id="{97950185-F4C5-4B02-838E-E8DEA00941B2}" type="slidenum">
              <a:rPr lang="en-US" smtClean="0"/>
              <a:pPr/>
              <a:t>19</a:t>
            </a:fld>
            <a:endParaRPr lang="en-US"/>
          </a:p>
        </p:txBody>
      </p:sp>
    </p:spTree>
    <p:extLst>
      <p:ext uri="{BB962C8B-B14F-4D97-AF65-F5344CB8AC3E}">
        <p14:creationId xmlns:p14="http://schemas.microsoft.com/office/powerpoint/2010/main" val="1799599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zh-CN" altLang="en-US" dirty="0" smtClean="0"/>
              <a:t>合作交易量呈明显</a:t>
            </a:r>
            <a:r>
              <a:rPr lang="zh-CN" altLang="en-US" dirty="0"/>
              <a:t>增长</a:t>
            </a:r>
            <a:endParaRPr lang="en-US" dirty="0"/>
          </a:p>
        </p:txBody>
      </p:sp>
      <p:sp>
        <p:nvSpPr>
          <p:cNvPr id="4" name="Slide Number Placeholder 3"/>
          <p:cNvSpPr>
            <a:spLocks noGrp="1"/>
          </p:cNvSpPr>
          <p:nvPr>
            <p:ph type="sldNum" sz="quarter" idx="10"/>
          </p:nvPr>
        </p:nvSpPr>
        <p:spPr/>
        <p:txBody>
          <a:bodyPr/>
          <a:lstStyle/>
          <a:p>
            <a:fld id="{97950185-F4C5-4B02-838E-E8DEA00941B2}" type="slidenum">
              <a:rPr lang="en-US" smtClean="0"/>
              <a:pPr/>
              <a:t>2</a:t>
            </a:fld>
            <a:endParaRPr lang="en-US"/>
          </a:p>
        </p:txBody>
      </p:sp>
      <p:graphicFrame>
        <p:nvGraphicFramePr>
          <p:cNvPr id="6" name="Chart 5"/>
          <p:cNvGraphicFramePr/>
          <p:nvPr>
            <p:extLst>
              <p:ext uri="{D42A27DB-BD31-4B8C-83A1-F6EECF244321}">
                <p14:modId xmlns:p14="http://schemas.microsoft.com/office/powerpoint/2010/main" val="1374915972"/>
              </p:ext>
            </p:extLst>
          </p:nvPr>
        </p:nvGraphicFramePr>
        <p:xfrm>
          <a:off x="1524000" y="1905000"/>
          <a:ext cx="6172200" cy="411797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2"/>
          <p:cNvSpPr txBox="1"/>
          <p:nvPr/>
        </p:nvSpPr>
        <p:spPr>
          <a:xfrm>
            <a:off x="3635829" y="1295400"/>
            <a:ext cx="2487613" cy="17526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zh-CN" altLang="en-US" sz="1600" b="1" dirty="0">
                <a:solidFill>
                  <a:schemeClr val="bg1"/>
                </a:solidFill>
              </a:rPr>
              <a:t>平均交易金额</a:t>
            </a:r>
            <a:endParaRPr lang="en-US" altLang="zh-CN" sz="1600" b="1" dirty="0">
              <a:solidFill>
                <a:schemeClr val="bg1"/>
              </a:solidFill>
            </a:endParaRPr>
          </a:p>
          <a:p>
            <a:pPr algn="ctr"/>
            <a:r>
              <a:rPr lang="en-US" altLang="zh-CN" sz="1600" b="1" dirty="0">
                <a:solidFill>
                  <a:schemeClr val="bg1"/>
                </a:solidFill>
              </a:rPr>
              <a:t>2008:	$72</a:t>
            </a:r>
            <a:r>
              <a:rPr lang="en-US" altLang="zh-CN" sz="1600" b="1" baseline="0" dirty="0">
                <a:solidFill>
                  <a:schemeClr val="bg1"/>
                </a:solidFill>
              </a:rPr>
              <a:t> M</a:t>
            </a:r>
          </a:p>
          <a:p>
            <a:pPr algn="ctr"/>
            <a:r>
              <a:rPr lang="en-US" sz="1600" b="1" baseline="0" dirty="0">
                <a:solidFill>
                  <a:schemeClr val="bg1"/>
                </a:solidFill>
              </a:rPr>
              <a:t>2009:	$52 M</a:t>
            </a:r>
          </a:p>
          <a:p>
            <a:pPr algn="ctr"/>
            <a:r>
              <a:rPr lang="en-US" sz="1600" b="1" baseline="0" dirty="0">
                <a:solidFill>
                  <a:schemeClr val="bg1"/>
                </a:solidFill>
              </a:rPr>
              <a:t>2010:	$36 M</a:t>
            </a:r>
          </a:p>
          <a:p>
            <a:pPr algn="ctr"/>
            <a:r>
              <a:rPr lang="en-US" sz="1600" b="1" baseline="0" dirty="0">
                <a:solidFill>
                  <a:schemeClr val="bg1"/>
                </a:solidFill>
              </a:rPr>
              <a:t>2011: 	$13 M</a:t>
            </a:r>
          </a:p>
          <a:p>
            <a:pPr algn="ctr"/>
            <a:r>
              <a:rPr lang="en-US" sz="1600" b="1" baseline="0" dirty="0">
                <a:solidFill>
                  <a:schemeClr val="bg1"/>
                </a:solidFill>
              </a:rPr>
              <a:t>2012: 	$25 M</a:t>
            </a:r>
          </a:p>
          <a:p>
            <a:pPr algn="ctr"/>
            <a:r>
              <a:rPr lang="en-US" sz="1600" b="1" dirty="0">
                <a:solidFill>
                  <a:srgbClr val="FFC000"/>
                </a:solidFill>
              </a:rPr>
              <a:t> </a:t>
            </a:r>
            <a:r>
              <a:rPr lang="en-US" sz="1600" b="1" dirty="0" smtClean="0">
                <a:solidFill>
                  <a:srgbClr val="FFC000"/>
                </a:solidFill>
              </a:rPr>
              <a:t>  </a:t>
            </a:r>
            <a:r>
              <a:rPr lang="en-US" sz="1600" b="1" baseline="0" dirty="0" smtClean="0">
                <a:solidFill>
                  <a:srgbClr val="FFC000"/>
                </a:solidFill>
              </a:rPr>
              <a:t>2013</a:t>
            </a:r>
            <a:r>
              <a:rPr lang="en-US" sz="1600" b="1" baseline="0" dirty="0">
                <a:solidFill>
                  <a:srgbClr val="FFC000"/>
                </a:solidFill>
              </a:rPr>
              <a:t>: 	</a:t>
            </a:r>
            <a:r>
              <a:rPr lang="en-US" sz="1600" b="1" baseline="0" dirty="0" smtClean="0">
                <a:solidFill>
                  <a:srgbClr val="FFC000"/>
                </a:solidFill>
              </a:rPr>
              <a:t>   $</a:t>
            </a:r>
            <a:r>
              <a:rPr lang="en-US" sz="1600" b="1" baseline="0" dirty="0">
                <a:solidFill>
                  <a:srgbClr val="FFC000"/>
                </a:solidFill>
              </a:rPr>
              <a:t>54 M	 </a:t>
            </a:r>
            <a:endParaRPr lang="en-US" sz="1600" b="1" dirty="0">
              <a:solidFill>
                <a:srgbClr val="FFC000"/>
              </a:solidFill>
            </a:endParaRPr>
          </a:p>
        </p:txBody>
      </p:sp>
      <p:sp>
        <p:nvSpPr>
          <p:cNvPr id="8" name="TextBox 14"/>
          <p:cNvSpPr txBox="1"/>
          <p:nvPr/>
        </p:nvSpPr>
        <p:spPr>
          <a:xfrm>
            <a:off x="2362200" y="5962650"/>
            <a:ext cx="581025" cy="2381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zh-CN" sz="1100" dirty="0">
                <a:solidFill>
                  <a:schemeClr val="bg1"/>
                </a:solidFill>
              </a:rPr>
              <a:t>2008</a:t>
            </a:r>
            <a:endParaRPr lang="en-US" sz="1100" dirty="0">
              <a:solidFill>
                <a:schemeClr val="bg1"/>
              </a:solidFill>
            </a:endParaRPr>
          </a:p>
        </p:txBody>
      </p:sp>
      <p:sp>
        <p:nvSpPr>
          <p:cNvPr id="9" name="TextBox 15"/>
          <p:cNvSpPr txBox="1"/>
          <p:nvPr/>
        </p:nvSpPr>
        <p:spPr>
          <a:xfrm>
            <a:off x="3276600" y="5962650"/>
            <a:ext cx="581025" cy="2381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zh-CN" sz="1100" dirty="0">
                <a:solidFill>
                  <a:schemeClr val="bg1"/>
                </a:solidFill>
              </a:rPr>
              <a:t>2009</a:t>
            </a:r>
            <a:endParaRPr lang="en-US" sz="1100" dirty="0">
              <a:solidFill>
                <a:schemeClr val="bg1"/>
              </a:solidFill>
            </a:endParaRPr>
          </a:p>
        </p:txBody>
      </p:sp>
      <p:sp>
        <p:nvSpPr>
          <p:cNvPr id="10" name="TextBox 16"/>
          <p:cNvSpPr txBox="1"/>
          <p:nvPr/>
        </p:nvSpPr>
        <p:spPr>
          <a:xfrm>
            <a:off x="4171950" y="5962650"/>
            <a:ext cx="581025" cy="2381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zh-CN" sz="1100" dirty="0">
                <a:solidFill>
                  <a:schemeClr val="bg1"/>
                </a:solidFill>
              </a:rPr>
              <a:t>2010</a:t>
            </a:r>
            <a:endParaRPr lang="en-US" sz="1100" dirty="0">
              <a:solidFill>
                <a:schemeClr val="bg1"/>
              </a:solidFill>
            </a:endParaRPr>
          </a:p>
        </p:txBody>
      </p:sp>
      <p:sp>
        <p:nvSpPr>
          <p:cNvPr id="11" name="TextBox 17"/>
          <p:cNvSpPr txBox="1"/>
          <p:nvPr/>
        </p:nvSpPr>
        <p:spPr>
          <a:xfrm>
            <a:off x="5057775" y="5943600"/>
            <a:ext cx="581025" cy="2381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zh-CN" sz="1100" dirty="0">
                <a:solidFill>
                  <a:schemeClr val="bg1"/>
                </a:solidFill>
              </a:rPr>
              <a:t>2011</a:t>
            </a:r>
            <a:endParaRPr lang="en-US" sz="1100" dirty="0">
              <a:solidFill>
                <a:schemeClr val="bg1"/>
              </a:solidFill>
            </a:endParaRPr>
          </a:p>
        </p:txBody>
      </p:sp>
      <p:sp>
        <p:nvSpPr>
          <p:cNvPr id="12" name="TextBox 18"/>
          <p:cNvSpPr txBox="1"/>
          <p:nvPr/>
        </p:nvSpPr>
        <p:spPr>
          <a:xfrm>
            <a:off x="5972175" y="5943600"/>
            <a:ext cx="581025" cy="2381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zh-CN" sz="1100" dirty="0">
                <a:solidFill>
                  <a:schemeClr val="bg1"/>
                </a:solidFill>
              </a:rPr>
              <a:t>2012</a:t>
            </a:r>
            <a:endParaRPr lang="en-US" sz="1100" dirty="0">
              <a:solidFill>
                <a:schemeClr val="bg1"/>
              </a:solidFill>
            </a:endParaRPr>
          </a:p>
        </p:txBody>
      </p:sp>
      <p:sp>
        <p:nvSpPr>
          <p:cNvPr id="13" name="TextBox 19"/>
          <p:cNvSpPr txBox="1"/>
          <p:nvPr/>
        </p:nvSpPr>
        <p:spPr>
          <a:xfrm>
            <a:off x="6886575" y="5953125"/>
            <a:ext cx="581025" cy="2381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zh-CN" sz="1100">
                <a:solidFill>
                  <a:schemeClr val="bg1"/>
                </a:solidFill>
              </a:rPr>
              <a:t>2013</a:t>
            </a:r>
            <a:endParaRPr lang="en-US" sz="1100">
              <a:solidFill>
                <a:schemeClr val="bg1"/>
              </a:solidFill>
            </a:endParaRPr>
          </a:p>
        </p:txBody>
      </p:sp>
      <p:sp>
        <p:nvSpPr>
          <p:cNvPr id="14" name="TextBox 13"/>
          <p:cNvSpPr txBox="1"/>
          <p:nvPr/>
        </p:nvSpPr>
        <p:spPr>
          <a:xfrm>
            <a:off x="2652711" y="6400800"/>
            <a:ext cx="4233863" cy="307777"/>
          </a:xfrm>
          <a:prstGeom prst="rect">
            <a:avLst/>
          </a:prstGeom>
          <a:noFill/>
        </p:spPr>
        <p:txBody>
          <a:bodyPr wrap="square" rtlCol="0">
            <a:spAutoFit/>
          </a:bodyPr>
          <a:lstStyle/>
          <a:p>
            <a:r>
              <a:rPr lang="zh-CN" altLang="en-US" sz="1400" dirty="0">
                <a:solidFill>
                  <a:schemeClr val="bg1"/>
                </a:solidFill>
              </a:rPr>
              <a:t>数据来源：</a:t>
            </a:r>
            <a:r>
              <a:rPr lang="en-US" altLang="zh-CN" sz="1400" dirty="0" err="1">
                <a:solidFill>
                  <a:schemeClr val="bg1"/>
                </a:solidFill>
              </a:rPr>
              <a:t>ChinaBio</a:t>
            </a:r>
            <a:r>
              <a:rPr lang="en-US" altLang="zh-CN" sz="1200" dirty="0">
                <a:solidFill>
                  <a:schemeClr val="bg1"/>
                </a:solidFill>
              </a:rPr>
              <a:t>®</a:t>
            </a:r>
            <a:r>
              <a:rPr lang="zh-CN" altLang="en-US" sz="1200" dirty="0">
                <a:solidFill>
                  <a:schemeClr val="bg1"/>
                </a:solidFill>
              </a:rPr>
              <a:t> </a:t>
            </a:r>
            <a:r>
              <a:rPr lang="en-US" altLang="zh-CN" sz="1200" dirty="0">
                <a:solidFill>
                  <a:schemeClr val="bg1"/>
                </a:solidFill>
              </a:rPr>
              <a:t>2008-2013</a:t>
            </a:r>
            <a:r>
              <a:rPr lang="zh-CN" altLang="en-US" sz="1200" dirty="0">
                <a:solidFill>
                  <a:schemeClr val="bg1"/>
                </a:solidFill>
              </a:rPr>
              <a:t>的数据报告分析</a:t>
            </a:r>
            <a:endParaRPr lang="en-US" sz="1400" dirty="0">
              <a:solidFill>
                <a:schemeClr val="bg1"/>
              </a:solidFill>
            </a:endParaRPr>
          </a:p>
        </p:txBody>
      </p:sp>
    </p:spTree>
    <p:extLst>
      <p:ext uri="{BB962C8B-B14F-4D97-AF65-F5344CB8AC3E}">
        <p14:creationId xmlns:p14="http://schemas.microsoft.com/office/powerpoint/2010/main" val="3985397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143000"/>
          </a:xfrm>
        </p:spPr>
        <p:txBody>
          <a:bodyPr/>
          <a:lstStyle/>
          <a:p>
            <a:r>
              <a:rPr lang="zh-CN" altLang="en-US" dirty="0" smtClean="0"/>
              <a:t>合作交易</a:t>
            </a:r>
            <a:r>
              <a:rPr lang="en-US" altLang="zh-CN" dirty="0" smtClean="0"/>
              <a:t> </a:t>
            </a:r>
            <a:r>
              <a:rPr lang="en-US" altLang="zh-CN" dirty="0" smtClean="0">
                <a:latin typeface="Times New Roman"/>
                <a:cs typeface="Times New Roman"/>
              </a:rPr>
              <a:t>− </a:t>
            </a:r>
            <a:r>
              <a:rPr lang="zh-CN" altLang="en-US" dirty="0" smtClean="0">
                <a:latin typeface="Times New Roman"/>
                <a:cs typeface="Times New Roman"/>
              </a:rPr>
              <a:t>行业分布</a:t>
            </a:r>
            <a:endParaRPr lang="en-US" dirty="0"/>
          </a:p>
        </p:txBody>
      </p:sp>
      <p:sp>
        <p:nvSpPr>
          <p:cNvPr id="4" name="Slide Number Placeholder 3"/>
          <p:cNvSpPr>
            <a:spLocks noGrp="1"/>
          </p:cNvSpPr>
          <p:nvPr>
            <p:ph type="sldNum" sz="quarter" idx="10"/>
          </p:nvPr>
        </p:nvSpPr>
        <p:spPr/>
        <p:txBody>
          <a:bodyPr/>
          <a:lstStyle/>
          <a:p>
            <a:fld id="{97950185-F4C5-4B02-838E-E8DEA00941B2}" type="slidenum">
              <a:rPr lang="en-US" smtClean="0"/>
              <a:pPr/>
              <a:t>3</a:t>
            </a:fld>
            <a:endParaRPr lang="en-US"/>
          </a:p>
        </p:txBody>
      </p:sp>
      <p:graphicFrame>
        <p:nvGraphicFramePr>
          <p:cNvPr id="6" name="Chart 5"/>
          <p:cNvGraphicFramePr/>
          <p:nvPr>
            <p:extLst>
              <p:ext uri="{D42A27DB-BD31-4B8C-83A1-F6EECF244321}">
                <p14:modId xmlns:p14="http://schemas.microsoft.com/office/powerpoint/2010/main" val="3135493054"/>
              </p:ext>
            </p:extLst>
          </p:nvPr>
        </p:nvGraphicFramePr>
        <p:xfrm>
          <a:off x="4191000" y="2336800"/>
          <a:ext cx="60960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1275732167"/>
              </p:ext>
            </p:extLst>
          </p:nvPr>
        </p:nvGraphicFramePr>
        <p:xfrm>
          <a:off x="304800" y="2362200"/>
          <a:ext cx="4953000"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971800" y="6400800"/>
            <a:ext cx="3657600" cy="276999"/>
          </a:xfrm>
          <a:prstGeom prst="rect">
            <a:avLst/>
          </a:prstGeom>
          <a:noFill/>
        </p:spPr>
        <p:txBody>
          <a:bodyPr wrap="square" rtlCol="0">
            <a:spAutoFit/>
          </a:bodyPr>
          <a:lstStyle/>
          <a:p>
            <a:r>
              <a:rPr lang="zh-CN" altLang="en-US" sz="1200" dirty="0">
                <a:solidFill>
                  <a:schemeClr val="bg1"/>
                </a:solidFill>
              </a:rPr>
              <a:t>数据来源：</a:t>
            </a:r>
            <a:r>
              <a:rPr lang="en-US" altLang="zh-CN" sz="1200" dirty="0" err="1">
                <a:solidFill>
                  <a:schemeClr val="bg1"/>
                </a:solidFill>
              </a:rPr>
              <a:t>ChinaBio</a:t>
            </a:r>
            <a:r>
              <a:rPr lang="en-US" altLang="zh-CN" sz="1100" dirty="0">
                <a:solidFill>
                  <a:schemeClr val="bg1"/>
                </a:solidFill>
              </a:rPr>
              <a:t>®</a:t>
            </a:r>
            <a:r>
              <a:rPr lang="zh-CN" altLang="en-US" sz="1100" dirty="0">
                <a:solidFill>
                  <a:schemeClr val="bg1"/>
                </a:solidFill>
              </a:rPr>
              <a:t> </a:t>
            </a:r>
            <a:r>
              <a:rPr lang="en-US" altLang="zh-CN" sz="1100" dirty="0" smtClean="0">
                <a:solidFill>
                  <a:schemeClr val="bg1"/>
                </a:solidFill>
              </a:rPr>
              <a:t>2008-2013</a:t>
            </a:r>
            <a:r>
              <a:rPr lang="zh-CN" altLang="en-US" sz="1100" dirty="0" smtClean="0">
                <a:solidFill>
                  <a:schemeClr val="bg1"/>
                </a:solidFill>
              </a:rPr>
              <a:t>的数据报告分析</a:t>
            </a:r>
            <a:endParaRPr lang="en-US" sz="1200" dirty="0">
              <a:solidFill>
                <a:schemeClr val="bg1"/>
              </a:solidFill>
            </a:endParaRPr>
          </a:p>
        </p:txBody>
      </p:sp>
      <p:sp>
        <p:nvSpPr>
          <p:cNvPr id="9" name="TextBox 8"/>
          <p:cNvSpPr txBox="1"/>
          <p:nvPr/>
        </p:nvSpPr>
        <p:spPr>
          <a:xfrm>
            <a:off x="533400" y="1219200"/>
            <a:ext cx="8458200" cy="830997"/>
          </a:xfrm>
          <a:prstGeom prst="rect">
            <a:avLst/>
          </a:prstGeom>
          <a:noFill/>
        </p:spPr>
        <p:txBody>
          <a:bodyPr wrap="square" rtlCol="0">
            <a:spAutoFit/>
          </a:bodyPr>
          <a:lstStyle/>
          <a:p>
            <a:pPr marL="285750" indent="-285750">
              <a:buFont typeface="Wingdings" panose="05000000000000000000" pitchFamily="2" charset="2"/>
              <a:buChar char="§"/>
            </a:pPr>
            <a:r>
              <a:rPr lang="zh-CN" altLang="en-US" sz="1800" dirty="0" smtClean="0">
                <a:solidFill>
                  <a:schemeClr val="bg1"/>
                </a:solidFill>
              </a:rPr>
              <a:t>绝大多数的交易为跨境合作。其中许多是中国从西方企业的引入式许可，或者是共同开发交易。</a:t>
            </a:r>
            <a:endParaRPr lang="en-US" altLang="zh-CN" sz="1800" dirty="0" smtClean="0">
              <a:solidFill>
                <a:schemeClr val="bg1"/>
              </a:solidFill>
            </a:endParaRPr>
          </a:p>
          <a:p>
            <a:pPr marL="285750" indent="-285750">
              <a:buFont typeface="Wingdings" panose="05000000000000000000" pitchFamily="2" charset="2"/>
              <a:buChar char="§"/>
            </a:pPr>
            <a:endParaRPr lang="en-US" altLang="zh-CN" sz="1200" dirty="0" smtClean="0">
              <a:solidFill>
                <a:schemeClr val="bg1"/>
              </a:solidFill>
            </a:endParaRPr>
          </a:p>
        </p:txBody>
      </p:sp>
    </p:spTree>
    <p:extLst>
      <p:ext uri="{BB962C8B-B14F-4D97-AF65-F5344CB8AC3E}">
        <p14:creationId xmlns:p14="http://schemas.microsoft.com/office/powerpoint/2010/main" val="3207493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zh-CN" altLang="en-US" dirty="0">
                <a:latin typeface="宋体" panose="02010600030101010101" pitchFamily="2" charset="-122"/>
                <a:ea typeface="宋体" panose="02010600030101010101" pitchFamily="2" charset="-122"/>
              </a:rPr>
              <a:t>意向</a:t>
            </a:r>
            <a:r>
              <a:rPr lang="zh-CN" altLang="en-US" dirty="0" smtClean="0">
                <a:latin typeface="宋体" panose="02010600030101010101" pitchFamily="2" charset="-122"/>
                <a:ea typeface="宋体" panose="02010600030101010101" pitchFamily="2" charset="-122"/>
              </a:rPr>
              <a:t>书 </a:t>
            </a:r>
            <a:r>
              <a:rPr lang="en-US" altLang="zh-CN" dirty="0" smtClean="0">
                <a:latin typeface="宋体" panose="02010600030101010101" pitchFamily="2" charset="-122"/>
                <a:ea typeface="宋体" panose="02010600030101010101" pitchFamily="2" charset="-122"/>
              </a:rPr>
              <a:t>Term sheet</a:t>
            </a:r>
            <a:endParaRPr lang="zh-CN" altLang="en-US" dirty="0">
              <a:latin typeface="宋体" panose="02010600030101010101" pitchFamily="2" charset="-122"/>
              <a:ea typeface="宋体" panose="02010600030101010101" pitchFamily="2" charset="-122"/>
            </a:endParaRPr>
          </a:p>
        </p:txBody>
      </p:sp>
      <p:sp>
        <p:nvSpPr>
          <p:cNvPr id="28675" name="Rectangle 3"/>
          <p:cNvSpPr>
            <a:spLocks noGrp="1" noChangeArrowheads="1"/>
          </p:cNvSpPr>
          <p:nvPr>
            <p:ph type="body" idx="1"/>
          </p:nvPr>
        </p:nvSpPr>
        <p:spPr/>
        <p:txBody>
          <a:bodyPr/>
          <a:lstStyle/>
          <a:p>
            <a:pPr marL="6350" indent="7938"/>
            <a:r>
              <a:rPr lang="en-US" altLang="en-US" dirty="0">
                <a:latin typeface="宋体" panose="02010600030101010101" pitchFamily="2" charset="-122"/>
                <a:ea typeface="宋体" panose="02010600030101010101" pitchFamily="2" charset="-122"/>
              </a:rPr>
              <a:t>  </a:t>
            </a:r>
            <a:r>
              <a:rPr lang="zh-CN" altLang="en-US" dirty="0">
                <a:latin typeface="宋体" panose="02010600030101010101" pitchFamily="2" charset="-122"/>
                <a:ea typeface="宋体" panose="02010600030101010101" pitchFamily="2" charset="-122"/>
              </a:rPr>
              <a:t>意向书应有哪些内容？</a:t>
            </a:r>
          </a:p>
          <a:p>
            <a:pPr marL="750888" lvl="1"/>
            <a:r>
              <a:rPr lang="zh-CN" altLang="en-US" dirty="0" smtClean="0">
                <a:latin typeface="宋体" panose="02010600030101010101" pitchFamily="2" charset="-122"/>
                <a:ea typeface="宋体" panose="02010600030101010101" pitchFamily="2" charset="-122"/>
              </a:rPr>
              <a:t>许可</a:t>
            </a:r>
            <a:r>
              <a:rPr lang="zh-CN" altLang="en-US" dirty="0">
                <a:latin typeface="宋体" panose="02010600030101010101" pitchFamily="2" charset="-122"/>
                <a:ea typeface="宋体" panose="02010600030101010101" pitchFamily="2" charset="-122"/>
              </a:rPr>
              <a:t>范围、财务安排</a:t>
            </a:r>
            <a:r>
              <a:rPr lang="zh-CN" altLang="en-US" dirty="0">
                <a:latin typeface="宋体" panose="02010600030101010101" pitchFamily="2" charset="-122"/>
                <a:ea typeface="宋体" panose="02010600030101010101" pitchFamily="2" charset="-122"/>
              </a:rPr>
              <a:t>、产品批文的归属</a:t>
            </a:r>
            <a:r>
              <a:rPr lang="zh-CN" altLang="en-US" dirty="0" smtClean="0">
                <a:latin typeface="宋体" panose="02010600030101010101" pitchFamily="2" charset="-122"/>
                <a:ea typeface="宋体" panose="02010600030101010101" pitchFamily="2" charset="-122"/>
              </a:rPr>
              <a:t>权</a:t>
            </a:r>
            <a:r>
              <a:rPr lang="en-US" altLang="zh-CN" dirty="0" smtClean="0">
                <a:latin typeface="宋体" panose="02010600030101010101" pitchFamily="2" charset="-122"/>
                <a:ea typeface="宋体" panose="02010600030101010101" pitchFamily="2" charset="-122"/>
              </a:rPr>
              <a:t>,</a:t>
            </a:r>
            <a:r>
              <a:rPr lang="zh-CN" altLang="en-US" dirty="0" smtClean="0">
                <a:latin typeface="宋体" panose="02010600030101010101" pitchFamily="2" charset="-122"/>
                <a:ea typeface="宋体" panose="02010600030101010101" pitchFamily="2" charset="-122"/>
              </a:rPr>
              <a:t>终</a:t>
            </a:r>
            <a:r>
              <a:rPr lang="zh-CN" altLang="en-US" dirty="0">
                <a:latin typeface="宋体" panose="02010600030101010101" pitchFamily="2" charset="-122"/>
                <a:ea typeface="宋体" panose="02010600030101010101" pitchFamily="2" charset="-122"/>
              </a:rPr>
              <a:t>止条款、知识产权的归属、赔偿条款</a:t>
            </a:r>
          </a:p>
        </p:txBody>
      </p:sp>
      <p:sp>
        <p:nvSpPr>
          <p:cNvPr id="2" name="Slide Number Placeholder 1"/>
          <p:cNvSpPr>
            <a:spLocks noGrp="1"/>
          </p:cNvSpPr>
          <p:nvPr>
            <p:ph type="sldNum" sz="quarter" idx="10"/>
          </p:nvPr>
        </p:nvSpPr>
        <p:spPr/>
        <p:txBody>
          <a:bodyPr/>
          <a:lstStyle/>
          <a:p>
            <a:fld id="{97950185-F4C5-4B02-838E-E8DEA00941B2}" type="slidenum">
              <a:rPr lang="en-US" smtClean="0"/>
              <a:pPr/>
              <a:t>4</a:t>
            </a:fld>
            <a:endParaRPr lang="en-US"/>
          </a:p>
        </p:txBody>
      </p:sp>
    </p:spTree>
    <p:extLst>
      <p:ext uri="{BB962C8B-B14F-4D97-AF65-F5344CB8AC3E}">
        <p14:creationId xmlns:p14="http://schemas.microsoft.com/office/powerpoint/2010/main" val="218304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zh-CN" altLang="en-US" dirty="0">
                <a:latin typeface="宋体" panose="02010600030101010101" pitchFamily="2" charset="-122"/>
                <a:ea typeface="宋体" panose="02010600030101010101" pitchFamily="2" charset="-122"/>
              </a:rPr>
              <a:t>尽职调</a:t>
            </a:r>
            <a:r>
              <a:rPr lang="zh-CN" altLang="en-US" dirty="0" smtClean="0">
                <a:latin typeface="宋体" panose="02010600030101010101" pitchFamily="2" charset="-122"/>
                <a:ea typeface="宋体" panose="02010600030101010101" pitchFamily="2" charset="-122"/>
              </a:rPr>
              <a:t>查 </a:t>
            </a:r>
            <a:r>
              <a:rPr lang="en-US" altLang="zh-CN" dirty="0" smtClean="0">
                <a:latin typeface="宋体" panose="02010600030101010101" pitchFamily="2" charset="-122"/>
                <a:ea typeface="宋体" panose="02010600030101010101" pitchFamily="2" charset="-122"/>
              </a:rPr>
              <a:t>Due Diligence</a:t>
            </a:r>
            <a:endParaRPr lang="en-US" altLang="zh-CN" dirty="0">
              <a:latin typeface="宋体" panose="02010600030101010101" pitchFamily="2" charset="-122"/>
              <a:ea typeface="宋体" panose="02010600030101010101" pitchFamily="2" charset="-122"/>
            </a:endParaRPr>
          </a:p>
        </p:txBody>
      </p:sp>
      <p:sp>
        <p:nvSpPr>
          <p:cNvPr id="29699" name="Rectangle 3"/>
          <p:cNvSpPr>
            <a:spLocks noGrp="1" noChangeArrowheads="1"/>
          </p:cNvSpPr>
          <p:nvPr>
            <p:ph type="body" idx="1"/>
          </p:nvPr>
        </p:nvSpPr>
        <p:spPr/>
        <p:txBody>
          <a:bodyPr/>
          <a:lstStyle/>
          <a:p>
            <a:r>
              <a:rPr lang="zh-CN" altLang="en-US" dirty="0">
                <a:latin typeface="宋体" panose="02010600030101010101" pitchFamily="2" charset="-122"/>
                <a:ea typeface="宋体" panose="02010600030101010101" pitchFamily="2" charset="-122"/>
              </a:rPr>
              <a:t>被许可的专利的权属以及有效性</a:t>
            </a:r>
            <a:endParaRPr lang="en-US" altLang="en-US"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第</a:t>
            </a:r>
            <a:r>
              <a:rPr lang="zh-CN" altLang="en-US" dirty="0" smtClean="0">
                <a:latin typeface="宋体" panose="02010600030101010101" pitchFamily="2" charset="-122"/>
                <a:ea typeface="宋体" panose="02010600030101010101" pitchFamily="2" charset="-122"/>
              </a:rPr>
              <a:t>三</a:t>
            </a:r>
            <a:r>
              <a:rPr lang="zh-CN" altLang="en-US" dirty="0">
                <a:latin typeface="宋体" panose="02010600030101010101" pitchFamily="2" charset="-122"/>
                <a:ea typeface="宋体" panose="02010600030101010101" pitchFamily="2" charset="-122"/>
              </a:rPr>
              <a:t>方</a:t>
            </a:r>
            <a:r>
              <a:rPr lang="zh-CN" altLang="en-US" dirty="0" smtClean="0">
                <a:latin typeface="宋体" panose="02010600030101010101" pitchFamily="2" charset="-122"/>
                <a:ea typeface="宋体" panose="02010600030101010101" pitchFamily="2" charset="-122"/>
              </a:rPr>
              <a:t>权</a:t>
            </a:r>
            <a:r>
              <a:rPr lang="zh-CN" altLang="en-US" dirty="0">
                <a:latin typeface="宋体" panose="02010600030101010101" pitchFamily="2" charset="-122"/>
                <a:ea typeface="宋体" panose="02010600030101010101" pitchFamily="2" charset="-122"/>
              </a:rPr>
              <a:t>利的检索和分析</a:t>
            </a:r>
          </a:p>
        </p:txBody>
      </p:sp>
      <p:sp>
        <p:nvSpPr>
          <p:cNvPr id="2" name="Slide Number Placeholder 1"/>
          <p:cNvSpPr>
            <a:spLocks noGrp="1"/>
          </p:cNvSpPr>
          <p:nvPr>
            <p:ph type="sldNum" sz="quarter" idx="10"/>
          </p:nvPr>
        </p:nvSpPr>
        <p:spPr/>
        <p:txBody>
          <a:bodyPr/>
          <a:lstStyle/>
          <a:p>
            <a:fld id="{97950185-F4C5-4B02-838E-E8DEA00941B2}" type="slidenum">
              <a:rPr lang="en-US" smtClean="0"/>
              <a:pPr/>
              <a:t>5</a:t>
            </a:fld>
            <a:endParaRPr lang="en-US"/>
          </a:p>
        </p:txBody>
      </p:sp>
    </p:spTree>
    <p:extLst>
      <p:ext uri="{BB962C8B-B14F-4D97-AF65-F5344CB8AC3E}">
        <p14:creationId xmlns:p14="http://schemas.microsoft.com/office/powerpoint/2010/main" val="867767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zh-CN" altLang="en-US" dirty="0">
                <a:latin typeface="宋体" panose="02010600030101010101" pitchFamily="2" charset="-122"/>
                <a:ea typeface="宋体" panose="02010600030101010101" pitchFamily="2" charset="-122"/>
              </a:rPr>
              <a:t>许可范</a:t>
            </a:r>
            <a:r>
              <a:rPr lang="zh-CN" altLang="en-US" dirty="0" smtClean="0">
                <a:latin typeface="宋体" panose="02010600030101010101" pitchFamily="2" charset="-122"/>
                <a:ea typeface="宋体" panose="02010600030101010101" pitchFamily="2" charset="-122"/>
              </a:rPr>
              <a:t>围  </a:t>
            </a:r>
            <a:r>
              <a:rPr lang="en-US" altLang="zh-CN" dirty="0" smtClean="0">
                <a:latin typeface="宋体" panose="02010600030101010101" pitchFamily="2" charset="-122"/>
                <a:ea typeface="宋体" panose="02010600030101010101" pitchFamily="2" charset="-122"/>
              </a:rPr>
              <a:t>Scope </a:t>
            </a:r>
            <a:r>
              <a:rPr lang="en-US" altLang="zh-CN" dirty="0">
                <a:latin typeface="宋体" panose="02010600030101010101" pitchFamily="2" charset="-122"/>
                <a:ea typeface="宋体" panose="02010600030101010101" pitchFamily="2" charset="-122"/>
              </a:rPr>
              <a:t>of </a:t>
            </a:r>
            <a:r>
              <a:rPr lang="en-US" altLang="zh-CN" dirty="0" smtClean="0">
                <a:latin typeface="宋体" panose="02010600030101010101" pitchFamily="2" charset="-122"/>
                <a:ea typeface="宋体" panose="02010600030101010101" pitchFamily="2" charset="-122"/>
              </a:rPr>
              <a:t>License</a:t>
            </a:r>
            <a:endParaRPr lang="en-US" altLang="zh-CN" dirty="0">
              <a:latin typeface="宋体" panose="02010600030101010101" pitchFamily="2" charset="-122"/>
              <a:ea typeface="宋体" panose="02010600030101010101" pitchFamily="2" charset="-122"/>
            </a:endParaRPr>
          </a:p>
        </p:txBody>
      </p:sp>
      <p:sp>
        <p:nvSpPr>
          <p:cNvPr id="30723" name="Rectangle 3"/>
          <p:cNvSpPr>
            <a:spLocks noGrp="1" noChangeArrowheads="1"/>
          </p:cNvSpPr>
          <p:nvPr>
            <p:ph type="body" idx="1"/>
          </p:nvPr>
        </p:nvSpPr>
        <p:spPr>
          <a:xfrm>
            <a:off x="685800" y="1981200"/>
            <a:ext cx="7772400" cy="3657600"/>
          </a:xfrm>
        </p:spPr>
        <p:txBody>
          <a:bodyPr/>
          <a:lstStyle/>
          <a:p>
            <a:r>
              <a:rPr lang="zh-CN" altLang="en-US" dirty="0">
                <a:latin typeface="宋体" panose="02010600030101010101" pitchFamily="2" charset="-122"/>
                <a:ea typeface="宋体" panose="02010600030101010101" pitchFamily="2" charset="-122"/>
              </a:rPr>
              <a:t>独家</a:t>
            </a:r>
            <a:r>
              <a:rPr lang="en-US" altLang="zh-CN" dirty="0" smtClean="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非独家</a:t>
            </a:r>
            <a:endParaRPr lang="zh-CN" altLang="en-US" dirty="0" smtClean="0">
              <a:latin typeface="宋体" panose="02010600030101010101" pitchFamily="2" charset="-122"/>
              <a:ea typeface="宋体" panose="02010600030101010101" pitchFamily="2" charset="-122"/>
            </a:endParaRPr>
          </a:p>
          <a:p>
            <a:r>
              <a:rPr lang="zh-CN" altLang="en-US" dirty="0" smtClean="0">
                <a:latin typeface="宋体" panose="02010600030101010101" pitchFamily="2" charset="-122"/>
                <a:ea typeface="宋体" panose="02010600030101010101" pitchFamily="2" charset="-122"/>
              </a:rPr>
              <a:t>是否可分许可</a:t>
            </a:r>
          </a:p>
          <a:p>
            <a:r>
              <a:rPr lang="zh-CN" altLang="en-US" dirty="0" smtClean="0">
                <a:latin typeface="宋体" panose="02010600030101010101" pitchFamily="2" charset="-122"/>
                <a:ea typeface="宋体" panose="02010600030101010101" pitchFamily="2" charset="-122"/>
              </a:rPr>
              <a:t>许可区域</a:t>
            </a:r>
          </a:p>
          <a:p>
            <a:r>
              <a:rPr lang="zh-CN" altLang="en-US" dirty="0" smtClean="0">
                <a:latin typeface="宋体" panose="02010600030101010101" pitchFamily="2" charset="-122"/>
                <a:ea typeface="宋体" panose="02010600030101010101" pitchFamily="2" charset="-122"/>
              </a:rPr>
              <a:t>界定许可产品及许可领域</a:t>
            </a:r>
            <a:r>
              <a:rPr lang="en-US" altLang="zh-CN" dirty="0" smtClean="0">
                <a:latin typeface="宋体" panose="02010600030101010101" pitchFamily="2" charset="-122"/>
                <a:ea typeface="宋体" panose="02010600030101010101" pitchFamily="2" charset="-122"/>
              </a:rPr>
              <a:t>/</a:t>
            </a:r>
            <a:r>
              <a:rPr lang="zh-CN" altLang="en-US" dirty="0" smtClean="0">
                <a:latin typeface="宋体" panose="02010600030101010101" pitchFamily="2" charset="-122"/>
                <a:ea typeface="宋体" panose="02010600030101010101" pitchFamily="2" charset="-122"/>
              </a:rPr>
              <a:t>许可专利和技术</a:t>
            </a:r>
          </a:p>
          <a:p>
            <a:r>
              <a:rPr lang="zh-CN" altLang="en-US" dirty="0" smtClean="0">
                <a:latin typeface="宋体" panose="02010600030101010101" pitchFamily="2" charset="-122"/>
                <a:ea typeface="宋体" panose="02010600030101010101" pitchFamily="2" charset="-122"/>
              </a:rPr>
              <a:t>界定许可专利和技术是否包括许可方未来所作的改进？</a:t>
            </a:r>
            <a:endParaRPr lang="en-US" altLang="zh-CN" dirty="0" smtClean="0">
              <a:latin typeface="宋体" panose="02010600030101010101" pitchFamily="2" charset="-122"/>
              <a:ea typeface="宋体" panose="02010600030101010101" pitchFamily="2" charset="-122"/>
            </a:endParaRPr>
          </a:p>
        </p:txBody>
      </p:sp>
      <p:sp>
        <p:nvSpPr>
          <p:cNvPr id="2" name="Slide Number Placeholder 1"/>
          <p:cNvSpPr>
            <a:spLocks noGrp="1"/>
          </p:cNvSpPr>
          <p:nvPr>
            <p:ph type="sldNum" sz="quarter" idx="10"/>
          </p:nvPr>
        </p:nvSpPr>
        <p:spPr/>
        <p:txBody>
          <a:bodyPr/>
          <a:lstStyle/>
          <a:p>
            <a:fld id="{97950185-F4C5-4B02-838E-E8DEA00941B2}" type="slidenum">
              <a:rPr lang="en-US" smtClean="0"/>
              <a:pPr/>
              <a:t>6</a:t>
            </a:fld>
            <a:endParaRPr lang="en-US"/>
          </a:p>
        </p:txBody>
      </p:sp>
    </p:spTree>
    <p:extLst>
      <p:ext uri="{BB962C8B-B14F-4D97-AF65-F5344CB8AC3E}">
        <p14:creationId xmlns:p14="http://schemas.microsoft.com/office/powerpoint/2010/main" val="3732130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zh-CN" altLang="en-US" dirty="0" smtClean="0">
                <a:latin typeface="宋体" panose="02010600030101010101" pitchFamily="2" charset="-122"/>
                <a:ea typeface="宋体" panose="02010600030101010101" pitchFamily="2" charset="-122"/>
              </a:rPr>
              <a:t>分许可权利  </a:t>
            </a:r>
            <a:r>
              <a:rPr lang="en-US" altLang="zh-CN" dirty="0" smtClean="0">
                <a:latin typeface="宋体" panose="02010600030101010101" pitchFamily="2" charset="-122"/>
                <a:ea typeface="宋体" panose="02010600030101010101" pitchFamily="2" charset="-122"/>
              </a:rPr>
              <a:t>Sublicensing Rights</a:t>
            </a:r>
            <a:r>
              <a:rPr lang="zh-CN" altLang="en-US" dirty="0" smtClean="0">
                <a:latin typeface="宋体" panose="02010600030101010101" pitchFamily="2" charset="-122"/>
                <a:ea typeface="宋体" panose="02010600030101010101" pitchFamily="2" charset="-122"/>
              </a:rPr>
              <a:t> </a:t>
            </a:r>
            <a:endParaRPr lang="en-US" altLang="zh-CN" dirty="0">
              <a:latin typeface="宋体" panose="02010600030101010101" pitchFamily="2" charset="-122"/>
              <a:ea typeface="宋体" panose="02010600030101010101" pitchFamily="2" charset="-122"/>
            </a:endParaRPr>
          </a:p>
        </p:txBody>
      </p:sp>
      <p:sp>
        <p:nvSpPr>
          <p:cNvPr id="30723" name="Rectangle 3"/>
          <p:cNvSpPr>
            <a:spLocks noGrp="1" noChangeArrowheads="1"/>
          </p:cNvSpPr>
          <p:nvPr>
            <p:ph type="body" idx="1"/>
          </p:nvPr>
        </p:nvSpPr>
        <p:spPr/>
        <p:txBody>
          <a:bodyPr/>
          <a:lstStyle/>
          <a:p>
            <a:r>
              <a:rPr lang="zh-CN" altLang="en-US" dirty="0" smtClean="0">
                <a:latin typeface="宋体" panose="02010600030101010101" pitchFamily="2" charset="-122"/>
                <a:ea typeface="宋体" panose="02010600030101010101" pitchFamily="2" charset="-122"/>
              </a:rPr>
              <a:t>分许可协议是否需要获得许可方批准</a:t>
            </a:r>
            <a:endParaRPr lang="zh-CN" altLang="en-US" dirty="0">
              <a:latin typeface="宋体" panose="02010600030101010101" pitchFamily="2" charset="-122"/>
              <a:ea typeface="宋体" panose="02010600030101010101" pitchFamily="2" charset="-122"/>
            </a:endParaRPr>
          </a:p>
          <a:p>
            <a:r>
              <a:rPr lang="zh-CN" altLang="en-US" dirty="0" smtClean="0">
                <a:latin typeface="宋体" panose="02010600030101010101" pitchFamily="2" charset="-122"/>
                <a:ea typeface="宋体" panose="02010600030101010101" pitchFamily="2" charset="-122"/>
              </a:rPr>
              <a:t>分许可是否随主许可终止</a:t>
            </a:r>
            <a:endParaRPr lang="zh-CN" altLang="en-US" dirty="0">
              <a:latin typeface="宋体" panose="02010600030101010101" pitchFamily="2" charset="-122"/>
              <a:ea typeface="宋体" panose="02010600030101010101" pitchFamily="2" charset="-122"/>
            </a:endParaRPr>
          </a:p>
        </p:txBody>
      </p:sp>
      <p:sp>
        <p:nvSpPr>
          <p:cNvPr id="2" name="Slide Number Placeholder 1"/>
          <p:cNvSpPr>
            <a:spLocks noGrp="1"/>
          </p:cNvSpPr>
          <p:nvPr>
            <p:ph type="sldNum" sz="quarter" idx="10"/>
          </p:nvPr>
        </p:nvSpPr>
        <p:spPr/>
        <p:txBody>
          <a:bodyPr/>
          <a:lstStyle/>
          <a:p>
            <a:fld id="{97950185-F4C5-4B02-838E-E8DEA00941B2}" type="slidenum">
              <a:rPr lang="en-US" smtClean="0"/>
              <a:pPr/>
              <a:t>7</a:t>
            </a:fld>
            <a:endParaRPr lang="en-US"/>
          </a:p>
        </p:txBody>
      </p:sp>
    </p:spTree>
    <p:extLst>
      <p:ext uri="{BB962C8B-B14F-4D97-AF65-F5344CB8AC3E}">
        <p14:creationId xmlns:p14="http://schemas.microsoft.com/office/powerpoint/2010/main" val="29032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zh-CN" altLang="en-US" dirty="0">
                <a:latin typeface="宋体" panose="02010600030101010101" pitchFamily="2" charset="-122"/>
                <a:ea typeface="宋体" panose="02010600030101010101" pitchFamily="2" charset="-122"/>
              </a:rPr>
              <a:t>财务安</a:t>
            </a:r>
            <a:r>
              <a:rPr lang="zh-CN" altLang="en-US" dirty="0" smtClean="0">
                <a:latin typeface="宋体" panose="02010600030101010101" pitchFamily="2" charset="-122"/>
                <a:ea typeface="宋体" panose="02010600030101010101" pitchFamily="2" charset="-122"/>
              </a:rPr>
              <a:t>排  </a:t>
            </a:r>
            <a:r>
              <a:rPr lang="en-US" altLang="zh-CN" dirty="0" smtClean="0">
                <a:latin typeface="宋体" panose="02010600030101010101" pitchFamily="2" charset="-122"/>
                <a:ea typeface="宋体" panose="02010600030101010101" pitchFamily="2" charset="-122"/>
              </a:rPr>
              <a:t>Financial Terms</a:t>
            </a:r>
            <a:endParaRPr lang="zh-CN" altLang="en-US" dirty="0">
              <a:latin typeface="宋体" panose="02010600030101010101" pitchFamily="2" charset="-122"/>
              <a:ea typeface="宋体" panose="02010600030101010101" pitchFamily="2" charset="-122"/>
            </a:endParaRPr>
          </a:p>
        </p:txBody>
      </p:sp>
      <p:sp>
        <p:nvSpPr>
          <p:cNvPr id="31747" name="Rectangle 3"/>
          <p:cNvSpPr>
            <a:spLocks noGrp="1" noChangeArrowheads="1"/>
          </p:cNvSpPr>
          <p:nvPr>
            <p:ph type="body" idx="1"/>
          </p:nvPr>
        </p:nvSpPr>
        <p:spPr>
          <a:xfrm>
            <a:off x="685800" y="1828800"/>
            <a:ext cx="7772400" cy="3733800"/>
          </a:xfrm>
        </p:spPr>
        <p:txBody>
          <a:bodyPr/>
          <a:lstStyle/>
          <a:p>
            <a:pPr marL="533400" indent="-533400"/>
            <a:r>
              <a:rPr lang="zh-CN" altLang="en-US" dirty="0">
                <a:latin typeface="宋体" panose="02010600030101010101" pitchFamily="2" charset="-122"/>
                <a:ea typeface="宋体" panose="02010600030101010101" pitchFamily="2" charset="-122"/>
              </a:rPr>
              <a:t>首付款（</a:t>
            </a:r>
            <a:r>
              <a:rPr lang="en-US" altLang="zh-CN" dirty="0">
                <a:latin typeface="宋体" panose="02010600030101010101" pitchFamily="2" charset="-122"/>
                <a:ea typeface="宋体" panose="02010600030101010101" pitchFamily="2" charset="-122"/>
              </a:rPr>
              <a:t>Upfront payment</a:t>
            </a:r>
            <a:r>
              <a:rPr lang="zh-CN" altLang="en-US" dirty="0">
                <a:latin typeface="宋体" panose="02010600030101010101" pitchFamily="2" charset="-122"/>
                <a:ea typeface="宋体" panose="02010600030101010101" pitchFamily="2" charset="-122"/>
              </a:rPr>
              <a:t>）</a:t>
            </a:r>
          </a:p>
          <a:p>
            <a:pPr marL="533400" indent="-533400"/>
            <a:r>
              <a:rPr lang="zh-CN" altLang="en-US" dirty="0">
                <a:latin typeface="宋体" panose="02010600030101010101" pitchFamily="2" charset="-122"/>
                <a:ea typeface="宋体" panose="02010600030101010101" pitchFamily="2" charset="-122"/>
              </a:rPr>
              <a:t>使用费（</a:t>
            </a:r>
            <a:r>
              <a:rPr lang="en-US" altLang="zh-CN" dirty="0">
                <a:latin typeface="宋体" panose="02010600030101010101" pitchFamily="2" charset="-122"/>
                <a:ea typeface="宋体" panose="02010600030101010101" pitchFamily="2" charset="-122"/>
              </a:rPr>
              <a:t>Royalties</a:t>
            </a:r>
            <a:r>
              <a:rPr lang="zh-CN" altLang="en-US" dirty="0">
                <a:latin typeface="宋体" panose="02010600030101010101" pitchFamily="2" charset="-122"/>
                <a:ea typeface="宋体" panose="02010600030101010101" pitchFamily="2" charset="-122"/>
              </a:rPr>
              <a:t>）</a:t>
            </a:r>
          </a:p>
          <a:p>
            <a:pPr marL="533400" indent="-533400">
              <a:buFontTx/>
              <a:buNone/>
            </a:pPr>
            <a:r>
              <a:rPr lang="zh-CN" altLang="en-US" sz="2400" dirty="0">
                <a:latin typeface="宋体" panose="02010600030101010101" pitchFamily="2" charset="-122"/>
                <a:ea typeface="宋体" panose="02010600030101010101" pitchFamily="2" charset="-122"/>
              </a:rPr>
              <a:t>      </a:t>
            </a:r>
            <a:r>
              <a:rPr lang="zh-CN" altLang="en-US" sz="2400" dirty="0" smtClean="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a:t>
            </a:r>
            <a:r>
              <a:rPr lang="zh-CN" altLang="en-US" sz="2400" dirty="0">
                <a:latin typeface="宋体" panose="02010600030101010101" pitchFamily="2" charset="-122"/>
                <a:ea typeface="宋体" panose="02010600030101010101" pitchFamily="2" charset="-122"/>
              </a:rPr>
              <a:t>如何界定</a:t>
            </a:r>
            <a:r>
              <a:rPr lang="zh-CN" altLang="en-US" sz="2400" dirty="0" smtClean="0">
                <a:latin typeface="宋体" panose="02010600030101010101" pitchFamily="2" charset="-122"/>
                <a:ea typeface="宋体" panose="02010600030101010101" pitchFamily="2" charset="-122"/>
              </a:rPr>
              <a:t>净收入</a:t>
            </a:r>
          </a:p>
          <a:p>
            <a:pPr marL="533400" indent="-533400">
              <a:buFontTx/>
              <a:buNone/>
            </a:pPr>
            <a:r>
              <a:rPr lang="en-US" altLang="zh-CN" sz="2400" dirty="0" smtClean="0">
                <a:latin typeface="宋体" panose="02010600030101010101" pitchFamily="2" charset="-122"/>
                <a:ea typeface="宋体" panose="02010600030101010101" pitchFamily="2" charset="-122"/>
              </a:rPr>
              <a:t>		   - </a:t>
            </a:r>
            <a:r>
              <a:rPr lang="zh-CN" altLang="en-US" sz="2400" dirty="0" smtClean="0">
                <a:latin typeface="宋体" panose="02010600030101010101" pitchFamily="2" charset="-122"/>
                <a:ea typeface="宋体" panose="02010600030101010101" pitchFamily="2" charset="-122"/>
              </a:rPr>
              <a:t>扣除哪些款项</a:t>
            </a:r>
          </a:p>
          <a:p>
            <a:pPr marL="533400" indent="-533400">
              <a:buFontTx/>
              <a:buNone/>
            </a:pPr>
            <a:r>
              <a:rPr lang="zh-CN" altLang="en-US" sz="2400" dirty="0" smtClean="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a:t>
            </a:r>
            <a:r>
              <a:rPr lang="zh-CN" altLang="en-US" sz="2400" dirty="0">
                <a:latin typeface="宋体" panose="02010600030101010101" pitchFamily="2" charset="-122"/>
                <a:ea typeface="宋体" panose="02010600030101010101" pitchFamily="2" charset="-122"/>
              </a:rPr>
              <a:t>包含那些实体的净收入</a:t>
            </a:r>
          </a:p>
          <a:p>
            <a:pPr marL="533400" indent="-533400">
              <a:buFontTx/>
              <a:buNone/>
            </a:pPr>
            <a:r>
              <a:rPr lang="zh-CN" altLang="en-US" sz="2400" dirty="0">
                <a:latin typeface="宋体" panose="02010600030101010101" pitchFamily="2" charset="-122"/>
                <a:ea typeface="宋体" panose="02010600030101010101" pitchFamily="2" charset="-122"/>
              </a:rPr>
              <a:t>      </a:t>
            </a:r>
            <a:r>
              <a:rPr lang="zh-CN" altLang="en-US" sz="2400" dirty="0" smtClean="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 </a:t>
            </a:r>
            <a:r>
              <a:rPr lang="zh-CN" altLang="en-US" sz="2400" dirty="0" smtClean="0">
                <a:latin typeface="宋体" panose="02010600030101010101" pitchFamily="2" charset="-122"/>
                <a:ea typeface="宋体" panose="02010600030101010101" pitchFamily="2" charset="-122"/>
              </a:rPr>
              <a:t>特</a:t>
            </a:r>
            <a:r>
              <a:rPr lang="zh-CN" altLang="en-US" sz="2400" dirty="0">
                <a:latin typeface="宋体" panose="02010600030101010101" pitchFamily="2" charset="-122"/>
                <a:ea typeface="宋体" panose="02010600030101010101" pitchFamily="2" charset="-122"/>
              </a:rPr>
              <a:t>殊情况下的</a:t>
            </a:r>
            <a:r>
              <a:rPr lang="zh-CN" altLang="en-US" sz="2400" dirty="0" smtClean="0">
                <a:latin typeface="宋体" panose="02010600030101010101" pitchFamily="2" charset="-122"/>
                <a:ea typeface="宋体" panose="02010600030101010101" pitchFamily="2" charset="-122"/>
              </a:rPr>
              <a:t>调整</a:t>
            </a:r>
            <a:endParaRPr lang="en-US" altLang="zh-CN" sz="2400" dirty="0" smtClean="0">
              <a:latin typeface="宋体" panose="02010600030101010101" pitchFamily="2" charset="-122"/>
              <a:ea typeface="宋体" panose="02010600030101010101" pitchFamily="2" charset="-122"/>
            </a:endParaRPr>
          </a:p>
          <a:p>
            <a:pPr marL="533400" indent="-533400">
              <a:buFontTx/>
              <a:buNone/>
            </a:pPr>
            <a:r>
              <a:rPr lang="en-US" altLang="zh-CN" sz="2400" dirty="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 Royalty Stacking</a:t>
            </a:r>
          </a:p>
          <a:p>
            <a:pPr marL="533400" indent="-533400">
              <a:buFontTx/>
              <a:buNone/>
            </a:pPr>
            <a:r>
              <a:rPr lang="en-US" altLang="zh-CN" sz="2400" dirty="0">
                <a:latin typeface="宋体" panose="02010600030101010101" pitchFamily="2" charset="-122"/>
                <a:ea typeface="宋体" panose="02010600030101010101" pitchFamily="2" charset="-122"/>
              </a:rPr>
              <a:t>		 </a:t>
            </a:r>
            <a:r>
              <a:rPr lang="en-US" altLang="zh-CN" sz="2400" dirty="0" smtClean="0">
                <a:latin typeface="宋体" panose="02010600030101010101" pitchFamily="2" charset="-122"/>
                <a:ea typeface="宋体" panose="02010600030101010101" pitchFamily="2" charset="-122"/>
              </a:rPr>
              <a:t>  - </a:t>
            </a:r>
            <a:r>
              <a:rPr lang="zh-CN" altLang="en-US" sz="2400" dirty="0" smtClean="0">
                <a:latin typeface="宋体" panose="02010600030101010101" pitchFamily="2" charset="-122"/>
                <a:ea typeface="宋体" panose="02010600030101010101" pitchFamily="2" charset="-122"/>
              </a:rPr>
              <a:t>复合产品</a:t>
            </a:r>
            <a:endParaRPr lang="zh-CN" altLang="en-US" sz="2400" dirty="0">
              <a:latin typeface="宋体" panose="02010600030101010101" pitchFamily="2" charset="-122"/>
              <a:ea typeface="宋体" panose="02010600030101010101" pitchFamily="2" charset="-122"/>
            </a:endParaRPr>
          </a:p>
          <a:p>
            <a:pPr marL="533400" indent="-533400">
              <a:buFontTx/>
              <a:buNone/>
            </a:pPr>
            <a:endParaRPr lang="en-US" altLang="en-US" dirty="0">
              <a:latin typeface="宋体" panose="02010600030101010101" pitchFamily="2" charset="-122"/>
              <a:ea typeface="宋体" panose="02010600030101010101" pitchFamily="2" charset="-122"/>
            </a:endParaRPr>
          </a:p>
        </p:txBody>
      </p:sp>
      <p:sp>
        <p:nvSpPr>
          <p:cNvPr id="2" name="Slide Number Placeholder 1"/>
          <p:cNvSpPr>
            <a:spLocks noGrp="1"/>
          </p:cNvSpPr>
          <p:nvPr>
            <p:ph type="sldNum" sz="quarter" idx="10"/>
          </p:nvPr>
        </p:nvSpPr>
        <p:spPr/>
        <p:txBody>
          <a:bodyPr/>
          <a:lstStyle/>
          <a:p>
            <a:fld id="{97950185-F4C5-4B02-838E-E8DEA00941B2}" type="slidenum">
              <a:rPr lang="en-US" smtClean="0"/>
              <a:pPr/>
              <a:t>8</a:t>
            </a:fld>
            <a:endParaRPr lang="en-US"/>
          </a:p>
        </p:txBody>
      </p:sp>
    </p:spTree>
    <p:extLst>
      <p:ext uri="{BB962C8B-B14F-4D97-AF65-F5344CB8AC3E}">
        <p14:creationId xmlns:p14="http://schemas.microsoft.com/office/powerpoint/2010/main" val="4119035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zh-CN" altLang="en-US" dirty="0">
                <a:latin typeface="宋体" panose="02010600030101010101" pitchFamily="2" charset="-122"/>
                <a:ea typeface="宋体" panose="02010600030101010101" pitchFamily="2" charset="-122"/>
              </a:rPr>
              <a:t>财务安</a:t>
            </a:r>
            <a:r>
              <a:rPr lang="zh-CN" altLang="en-US" dirty="0" smtClean="0">
                <a:latin typeface="宋体" panose="02010600030101010101" pitchFamily="2" charset="-122"/>
                <a:ea typeface="宋体" panose="02010600030101010101" pitchFamily="2" charset="-122"/>
              </a:rPr>
              <a:t>排 </a:t>
            </a:r>
            <a:r>
              <a:rPr lang="en-US" altLang="zh-CN" dirty="0">
                <a:latin typeface="宋体" panose="02010600030101010101" pitchFamily="2" charset="-122"/>
                <a:ea typeface="宋体" panose="02010600030101010101" pitchFamily="2" charset="-122"/>
              </a:rPr>
              <a:t>Financial Terms</a:t>
            </a:r>
            <a:endParaRPr lang="zh-CN" altLang="en-US" dirty="0">
              <a:latin typeface="宋体" panose="02010600030101010101" pitchFamily="2" charset="-122"/>
              <a:ea typeface="宋体" panose="02010600030101010101" pitchFamily="2" charset="-122"/>
            </a:endParaRPr>
          </a:p>
        </p:txBody>
      </p:sp>
      <p:sp>
        <p:nvSpPr>
          <p:cNvPr id="31747" name="Rectangle 3"/>
          <p:cNvSpPr>
            <a:spLocks noGrp="1" noChangeArrowheads="1"/>
          </p:cNvSpPr>
          <p:nvPr>
            <p:ph type="body" idx="1"/>
          </p:nvPr>
        </p:nvSpPr>
        <p:spPr/>
        <p:txBody>
          <a:bodyPr/>
          <a:lstStyle/>
          <a:p>
            <a:pPr marL="533400" indent="-533400"/>
            <a:r>
              <a:rPr lang="zh-CN" altLang="en-US" dirty="0" smtClean="0">
                <a:latin typeface="宋体" panose="02010600030101010101" pitchFamily="2" charset="-122"/>
                <a:ea typeface="宋体" panose="02010600030101010101" pitchFamily="2" charset="-122"/>
              </a:rPr>
              <a:t>按</a:t>
            </a:r>
            <a:r>
              <a:rPr lang="zh-CN" altLang="en-US" dirty="0"/>
              <a:t>里程碑</a:t>
            </a:r>
            <a:r>
              <a:rPr lang="zh-CN" altLang="en-US" dirty="0" smtClean="0">
                <a:latin typeface="宋体" panose="02010600030101010101" pitchFamily="2" charset="-122"/>
                <a:ea typeface="宋体" panose="02010600030101010101" pitchFamily="2" charset="-122"/>
              </a:rPr>
              <a:t>付费（</a:t>
            </a:r>
            <a:r>
              <a:rPr lang="en-US" altLang="zh-CN" dirty="0" smtClean="0">
                <a:latin typeface="宋体" panose="02010600030101010101" pitchFamily="2" charset="-122"/>
                <a:ea typeface="宋体" panose="02010600030101010101" pitchFamily="2" charset="-122"/>
              </a:rPr>
              <a:t>Milestones</a:t>
            </a:r>
            <a:r>
              <a:rPr lang="zh-CN" altLang="en-US" dirty="0" smtClean="0">
                <a:latin typeface="宋体" panose="02010600030101010101" pitchFamily="2" charset="-122"/>
                <a:ea typeface="宋体" panose="02010600030101010101" pitchFamily="2" charset="-122"/>
              </a:rPr>
              <a:t>）</a:t>
            </a:r>
            <a:endParaRPr lang="en-US" altLang="zh-CN" dirty="0" smtClean="0">
              <a:latin typeface="宋体" panose="02010600030101010101" pitchFamily="2" charset="-122"/>
              <a:ea typeface="宋体" panose="02010600030101010101" pitchFamily="2" charset="-122"/>
            </a:endParaRPr>
          </a:p>
          <a:p>
            <a:pPr marL="533400" indent="-533400"/>
            <a:r>
              <a:rPr lang="zh-CN" altLang="en-US" dirty="0" smtClean="0">
                <a:latin typeface="宋体" panose="02010600030101010101" pitchFamily="2" charset="-122"/>
                <a:ea typeface="宋体" panose="02010600030101010101" pitchFamily="2" charset="-122"/>
              </a:rPr>
              <a:t>年度保底费（</a:t>
            </a:r>
            <a:r>
              <a:rPr lang="en-US" altLang="zh-CN" dirty="0" smtClean="0">
                <a:latin typeface="宋体" panose="02010600030101010101" pitchFamily="2" charset="-122"/>
                <a:ea typeface="宋体" panose="02010600030101010101" pitchFamily="2" charset="-122"/>
              </a:rPr>
              <a:t>Minimum annual payment</a:t>
            </a:r>
            <a:r>
              <a:rPr lang="zh-CN" altLang="en-US" dirty="0" smtClean="0">
                <a:latin typeface="宋体" panose="02010600030101010101" pitchFamily="2" charset="-122"/>
                <a:ea typeface="宋体" panose="02010600030101010101" pitchFamily="2" charset="-122"/>
              </a:rPr>
              <a:t>）</a:t>
            </a:r>
          </a:p>
          <a:p>
            <a:pPr marL="533400" indent="-533400"/>
            <a:r>
              <a:rPr lang="zh-CN" altLang="en-US" dirty="0" smtClean="0">
                <a:latin typeface="宋体" panose="02010600030101010101" pitchFamily="2" charset="-122"/>
                <a:ea typeface="宋体" panose="02010600030101010101" pitchFamily="2" charset="-122"/>
              </a:rPr>
              <a:t>税务安排</a:t>
            </a:r>
          </a:p>
          <a:p>
            <a:pPr marL="533400" indent="-533400">
              <a:buFontTx/>
              <a:buNone/>
            </a:pPr>
            <a:endParaRPr lang="en-US" altLang="en-US" dirty="0">
              <a:latin typeface="宋体" panose="02010600030101010101" pitchFamily="2" charset="-122"/>
              <a:ea typeface="宋体" panose="02010600030101010101" pitchFamily="2" charset="-122"/>
            </a:endParaRPr>
          </a:p>
        </p:txBody>
      </p:sp>
      <p:sp>
        <p:nvSpPr>
          <p:cNvPr id="2" name="Slide Number Placeholder 1"/>
          <p:cNvSpPr>
            <a:spLocks noGrp="1"/>
          </p:cNvSpPr>
          <p:nvPr>
            <p:ph type="sldNum" sz="quarter" idx="10"/>
          </p:nvPr>
        </p:nvSpPr>
        <p:spPr/>
        <p:txBody>
          <a:bodyPr/>
          <a:lstStyle/>
          <a:p>
            <a:fld id="{97950185-F4C5-4B02-838E-E8DEA00941B2}" type="slidenum">
              <a:rPr lang="en-US" smtClean="0"/>
              <a:pPr/>
              <a:t>9</a:t>
            </a:fld>
            <a:endParaRPr lang="en-US"/>
          </a:p>
        </p:txBody>
      </p:sp>
    </p:spTree>
    <p:extLst>
      <p:ext uri="{BB962C8B-B14F-4D97-AF65-F5344CB8AC3E}">
        <p14:creationId xmlns:p14="http://schemas.microsoft.com/office/powerpoint/2010/main" val="3117130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932</TotalTime>
  <Words>1190</Words>
  <Application>Microsoft Office PowerPoint</Application>
  <PresentationFormat>On-screen Show (4:3)</PresentationFormat>
  <Paragraphs>153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生命科学领域中的许可/合作交易  </vt:lpstr>
      <vt:lpstr>合作交易量呈明显增长</vt:lpstr>
      <vt:lpstr>合作交易 − 行业分布</vt:lpstr>
      <vt:lpstr>意向书 Term sheet</vt:lpstr>
      <vt:lpstr>尽职调查 Due Diligence</vt:lpstr>
      <vt:lpstr>许可范围  Scope of License</vt:lpstr>
      <vt:lpstr>分许可权利  Sublicensing Rights </vt:lpstr>
      <vt:lpstr>财务安排  Financial Terms</vt:lpstr>
      <vt:lpstr>财务安排 Financial Terms</vt:lpstr>
      <vt:lpstr>里程碑的设置 Designing Milestones </vt:lpstr>
      <vt:lpstr>监管相关条款   Regulatory Provisions</vt:lpstr>
      <vt:lpstr>知识产权归属权  IP Ownership</vt:lpstr>
      <vt:lpstr>知识产权</vt:lpstr>
      <vt:lpstr>终止  Termination </vt:lpstr>
      <vt:lpstr>终止  Termination </vt:lpstr>
      <vt:lpstr>跨境交易特有的具体问题</vt:lpstr>
      <vt:lpstr>可转让性  Assignability </vt:lpstr>
      <vt:lpstr>争议解决  Dispute Resolution</vt:lpstr>
      <vt:lpstr> 谢谢！</vt:lpstr>
    </vt:vector>
  </TitlesOfParts>
  <Company>Covington &amp; Burling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 Sophie</dc:creator>
  <cp:lastModifiedBy>Author</cp:lastModifiedBy>
  <cp:revision>187</cp:revision>
  <dcterms:created xsi:type="dcterms:W3CDTF">2003-07-10T20:02:48Z</dcterms:created>
  <dcterms:modified xsi:type="dcterms:W3CDTF">2014-10-15T04:39:52Z</dcterms:modified>
</cp:coreProperties>
</file>