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0" r:id="rId2"/>
    <p:sldId id="362" r:id="rId3"/>
    <p:sldId id="318" r:id="rId4"/>
    <p:sldId id="327" r:id="rId5"/>
    <p:sldId id="325" r:id="rId6"/>
    <p:sldId id="326" r:id="rId7"/>
    <p:sldId id="308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63" r:id="rId18"/>
    <p:sldId id="312" r:id="rId19"/>
    <p:sldId id="364" r:id="rId20"/>
    <p:sldId id="337" r:id="rId21"/>
    <p:sldId id="365" r:id="rId22"/>
    <p:sldId id="367" r:id="rId23"/>
    <p:sldId id="368" r:id="rId24"/>
    <p:sldId id="369" r:id="rId25"/>
    <p:sldId id="341" r:id="rId26"/>
    <p:sldId id="370" r:id="rId27"/>
    <p:sldId id="371" r:id="rId2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3">
          <p15:clr>
            <a:srgbClr val="A4A3A4"/>
          </p15:clr>
        </p15:guide>
        <p15:guide id="2" orient="horz" pos="4212">
          <p15:clr>
            <a:srgbClr val="A4A3A4"/>
          </p15:clr>
        </p15:guide>
        <p15:guide id="3" orient="horz" pos="3887">
          <p15:clr>
            <a:srgbClr val="A4A3A4"/>
          </p15:clr>
        </p15:guide>
        <p15:guide id="4" pos="3943">
          <p15:clr>
            <a:srgbClr val="A4A3A4"/>
          </p15:clr>
        </p15:guide>
        <p15:guide id="5" pos="2279">
          <p15:clr>
            <a:srgbClr val="A4A3A4"/>
          </p15:clr>
        </p15:guide>
        <p15:guide id="6" pos="54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66"/>
    <a:srgbClr val="7F7F7F"/>
    <a:srgbClr val="66FFFF"/>
    <a:srgbClr val="CCFFFF"/>
    <a:srgbClr val="1B1B1B"/>
    <a:srgbClr val="000000"/>
    <a:srgbClr val="5D3838"/>
    <a:srgbClr val="339151"/>
    <a:srgbClr val="5D3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2" autoAdjust="0"/>
    <p:restoredTop sz="94647" autoAdjust="0"/>
  </p:normalViewPr>
  <p:slideViewPr>
    <p:cSldViewPr snapToGrid="0" snapToObjects="1">
      <p:cViewPr varScale="1">
        <p:scale>
          <a:sx n="84" d="100"/>
          <a:sy n="84" d="100"/>
        </p:scale>
        <p:origin x="804" y="96"/>
      </p:cViewPr>
      <p:guideLst>
        <p:guide orient="horz" pos="463"/>
        <p:guide orient="horz" pos="4212"/>
        <p:guide orient="horz" pos="3887"/>
        <p:guide pos="3943"/>
        <p:guide pos="2279"/>
        <p:guide pos="54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12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icrosoft%20PowerPoint%20&#20013;&#30340;&#22270;&#34920;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 dirty="0" smtClean="0"/>
              <a:t>FY09-FY13</a:t>
            </a:r>
            <a:r>
              <a:rPr lang="ja-JP" altLang="en-US" b="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特許考案の提出件数</a:t>
            </a:r>
            <a:endParaRPr lang="zh-CN" altLang="en-US" b="0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'[Microsoft PowerPoint 中的图表]Sheet1'!$B$1</c:f>
              <c:strCache>
                <c:ptCount val="1"/>
                <c:pt idx="0">
                  <c:v>FY09-FY10专利创意提交数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'[Microsoft PowerPoint 中的图表]Sheet1'!$A$2:$A$6</c:f>
              <c:strCache>
                <c:ptCount val="5"/>
                <c:pt idx="0">
                  <c:v>FY09</c:v>
                </c:pt>
                <c:pt idx="1">
                  <c:v>FY10</c:v>
                </c:pt>
                <c:pt idx="2">
                  <c:v>FY11</c:v>
                </c:pt>
                <c:pt idx="3">
                  <c:v>FY12</c:v>
                </c:pt>
                <c:pt idx="4">
                  <c:v>FY13</c:v>
                </c:pt>
              </c:strCache>
            </c:strRef>
          </c:cat>
          <c:val>
            <c:numRef>
              <c:f>'[Microsoft PowerPoint 中的图表]Sheet1'!$B$2:$B$6</c:f>
              <c:numCache>
                <c:formatCode>General</c:formatCode>
                <c:ptCount val="5"/>
                <c:pt idx="0">
                  <c:v>412</c:v>
                </c:pt>
                <c:pt idx="1">
                  <c:v>828</c:v>
                </c:pt>
                <c:pt idx="2">
                  <c:v>2972</c:v>
                </c:pt>
                <c:pt idx="3">
                  <c:v>7088</c:v>
                </c:pt>
                <c:pt idx="4">
                  <c:v>10295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9797152"/>
        <c:axId val="879797696"/>
      </c:lineChart>
      <c:catAx>
        <c:axId val="879797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zh-CN"/>
          </a:p>
        </c:txPr>
        <c:crossAx val="879797696"/>
        <c:crosses val="autoZero"/>
        <c:auto val="1"/>
        <c:lblAlgn val="ctr"/>
        <c:lblOffset val="100"/>
        <c:noMultiLvlLbl val="0"/>
      </c:catAx>
      <c:valAx>
        <c:axId val="8797976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879797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C0EDC-3B04-4D43-AC98-A606493C474D}" type="datetimeFigureOut">
              <a:rPr lang="en-US" sz="1000" smtClean="0">
                <a:latin typeface="Arial" pitchFamily="34" charset="0"/>
                <a:cs typeface="Arial" pitchFamily="34" charset="0"/>
              </a:rPr>
              <a:pPr/>
              <a:t>9/29/2014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r>
              <a:rPr lang="en-US" sz="800" cap="all" dirty="0">
                <a:solidFill>
                  <a:srgbClr val="939598"/>
                </a:solidFill>
                <a:latin typeface="Arial" pitchFamily="34" charset="0"/>
                <a:cs typeface="Arial" pitchFamily="34" charset="0"/>
              </a:rPr>
              <a:t>2011 LENOVO CONFIDENTIAL. All rights reserved</a:t>
            </a:r>
            <a:r>
              <a:rPr lang="en-US" sz="800" cap="all" dirty="0" smtClean="0">
                <a:solidFill>
                  <a:srgbClr val="939598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800" cap="all" dirty="0">
              <a:solidFill>
                <a:srgbClr val="93959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F3538-DD9D-4F25-8311-592750C50641}" type="slidenum">
              <a:rPr lang="en-US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15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F23CF275-28B3-497F-9AED-85D5F023BA5C}" type="datetimeFigureOut">
              <a:rPr lang="en-US" smtClean="0"/>
              <a:pPr/>
              <a:t>9/29/2014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800" cap="all" dirty="0" smtClean="0">
                <a:solidFill>
                  <a:srgbClr val="939598"/>
                </a:solidFill>
              </a:rPr>
              <a:t>2011 LENOVO CONFIDENTIAL.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4AED87EB-65D7-4500-873C-410831173A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7C3CEF1-8E36-4C1A-9BB9-CFBC95CF53AE}" type="slidenum">
              <a:rPr lang="en-US" altLang="zh-CN" sz="800"/>
              <a:pPr/>
              <a:t>4</a:t>
            </a:fld>
            <a:endParaRPr lang="en-US" altLang="zh-CN" sz="800"/>
          </a:p>
        </p:txBody>
      </p:sp>
    </p:spTree>
    <p:extLst>
      <p:ext uri="{BB962C8B-B14F-4D97-AF65-F5344CB8AC3E}">
        <p14:creationId xmlns:p14="http://schemas.microsoft.com/office/powerpoint/2010/main" val="777491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CN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1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701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627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11FCF3B7-A72E-4B26-98CC-E617443E4F04}" type="slidenum">
              <a:rPr lang="en-US" sz="800">
                <a:ea typeface="MS PGothic" pitchFamily="34" charset="-128"/>
              </a:rPr>
              <a:pPr eaLnBrk="1" hangingPunct="1"/>
              <a:t>11</a:t>
            </a:fld>
            <a:endParaRPr lang="en-US" sz="8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1793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EB311C3C-DD91-4A07-8BA3-30008D47FCB4}" type="slidenum">
              <a:rPr lang="en-US" sz="800">
                <a:ea typeface="MS PGothic" pitchFamily="34" charset="-128"/>
              </a:rPr>
              <a:pPr eaLnBrk="1" hangingPunct="1"/>
              <a:t>12</a:t>
            </a:fld>
            <a:endParaRPr lang="en-US" sz="80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896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21AFF01-BB29-43D8-94DB-46B05D060698}" type="slidenum">
              <a:rPr lang="en-US" altLang="zh-CN" sz="800">
                <a:solidFill>
                  <a:srgbClr val="000000"/>
                </a:solidFill>
              </a:rPr>
              <a:pPr/>
              <a:t>13</a:t>
            </a:fld>
            <a:endParaRPr lang="en-US" altLang="zh-CN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287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95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D87EB-65D7-4500-873C-410831173A8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933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CN" b="1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F65E524-A88C-4D14-A767-F330470EC9CE}" type="slidenum">
              <a:rPr lang="en-US" altLang="zh-CN" sz="800">
                <a:solidFill>
                  <a:srgbClr val="000000"/>
                </a:solidFill>
              </a:rPr>
              <a:pPr/>
              <a:t>16</a:t>
            </a:fld>
            <a:endParaRPr lang="en-US" altLang="zh-CN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894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ckoff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788229" y="1642188"/>
            <a:ext cx="8400596" cy="34896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 descr="LenovoLockup-POS-Colo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974" y="126220"/>
            <a:ext cx="3245295" cy="1365846"/>
          </a:xfrm>
          <a:prstGeom prst="rect">
            <a:avLst/>
          </a:prstGeom>
        </p:spPr>
      </p:pic>
      <p:sp>
        <p:nvSpPr>
          <p:cNvPr id="55" name="Subtitle 2"/>
          <p:cNvSpPr>
            <a:spLocks noGrp="1"/>
          </p:cNvSpPr>
          <p:nvPr>
            <p:ph type="subTitle" idx="1"/>
          </p:nvPr>
        </p:nvSpPr>
        <p:spPr bwMode="gray">
          <a:xfrm>
            <a:off x="3956180" y="4207379"/>
            <a:ext cx="8234234" cy="713913"/>
          </a:xfrm>
          <a:prstGeom prst="rect">
            <a:avLst/>
          </a:prstGeom>
        </p:spPr>
        <p:txBody>
          <a:bodyPr lIns="121899" tIns="60949" rIns="121899" bIns="60949" anchor="ctr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1" kern="1200" cap="none" spc="0" baseline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3956180" y="1679510"/>
            <a:ext cx="8232645" cy="2527869"/>
          </a:xfrm>
          <a:prstGeom prst="rect">
            <a:avLst/>
          </a:prstGeom>
        </p:spPr>
        <p:txBody>
          <a:bodyPr lIns="121899" tIns="60949" rIns="121899" bIns="60949" anchor="ctr" anchorCtr="0"/>
          <a:lstStyle>
            <a:lvl1pPr marL="0" algn="l" defTabSz="1218987" rtl="0" eaLnBrk="1" latinLnBrk="0" hangingPunct="1">
              <a:lnSpc>
                <a:spcPts val="4200"/>
              </a:lnSpc>
              <a:spcBef>
                <a:spcPct val="0"/>
              </a:spcBef>
              <a:buNone/>
              <a:defRPr lang="en-US" sz="40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906" y="1"/>
            <a:ext cx="2063441" cy="2406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24" y="614994"/>
            <a:ext cx="3235888" cy="58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8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content-back-withTex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 userDrawn="1"/>
        </p:nvSpPr>
        <p:spPr bwMode="gray">
          <a:xfrm flipH="1">
            <a:off x="205452" y="255906"/>
            <a:ext cx="11983373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Foundry Gridnik Medium"/>
              <a:ea typeface="宋体" pitchFamily="2" charset="-122"/>
            </a:endParaRPr>
          </a:p>
        </p:txBody>
      </p:sp>
      <p:sp>
        <p:nvSpPr>
          <p:cNvPr id="5" name="Freeform 12"/>
          <p:cNvSpPr>
            <a:spLocks/>
          </p:cNvSpPr>
          <p:nvPr userDrawn="1"/>
        </p:nvSpPr>
        <p:spPr bwMode="gray">
          <a:xfrm>
            <a:off x="0" y="254000"/>
            <a:ext cx="204788" cy="792163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0 w 10000"/>
              <a:gd name="connsiteY0" fmla="*/ 4381 h 7400"/>
              <a:gd name="connsiteX1" fmla="*/ 6119 w 10000"/>
              <a:gd name="connsiteY1" fmla="*/ 7400 h 7400"/>
              <a:gd name="connsiteX2" fmla="*/ 10000 w 10000"/>
              <a:gd name="connsiteY2" fmla="*/ 5619 h 7400"/>
              <a:gd name="connsiteX3" fmla="*/ 10000 w 10000"/>
              <a:gd name="connsiteY3" fmla="*/ 0 h 7400"/>
              <a:gd name="connsiteX4" fmla="*/ 0 w 10000"/>
              <a:gd name="connsiteY4" fmla="*/ 4381 h 7400"/>
              <a:gd name="connsiteX0" fmla="*/ 0 w 3881"/>
              <a:gd name="connsiteY0" fmla="*/ 2482 h 10000"/>
              <a:gd name="connsiteX1" fmla="*/ 0 w 3881"/>
              <a:gd name="connsiteY1" fmla="*/ 10000 h 10000"/>
              <a:gd name="connsiteX2" fmla="*/ 3881 w 3881"/>
              <a:gd name="connsiteY2" fmla="*/ 7593 h 10000"/>
              <a:gd name="connsiteX3" fmla="*/ 3881 w 3881"/>
              <a:gd name="connsiteY3" fmla="*/ 0 h 10000"/>
              <a:gd name="connsiteX4" fmla="*/ 0 w 3881"/>
              <a:gd name="connsiteY4" fmla="*/ 24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10000">
                <a:moveTo>
                  <a:pt x="0" y="2482"/>
                </a:moveTo>
                <a:lnTo>
                  <a:pt x="0" y="10000"/>
                </a:lnTo>
                <a:lnTo>
                  <a:pt x="3881" y="7593"/>
                </a:lnTo>
                <a:lnTo>
                  <a:pt x="3881" y="0"/>
                </a:lnTo>
                <a:lnTo>
                  <a:pt x="0" y="2482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Foundry Gridnik Medium" pitchFamily="50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invGray">
          <a:xfrm flipH="1">
            <a:off x="82805" y="6501794"/>
            <a:ext cx="427913" cy="17651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Foundry Gridnik Medium"/>
              <a:ea typeface="宋体" pitchFamily="2" charset="-122"/>
            </a:endParaRPr>
          </a:p>
        </p:txBody>
      </p:sp>
      <p:sp>
        <p:nvSpPr>
          <p:cNvPr id="7" name="Freeform 8"/>
          <p:cNvSpPr>
            <a:spLocks/>
          </p:cNvSpPr>
          <p:nvPr userDrawn="1"/>
        </p:nvSpPr>
        <p:spPr bwMode="invGray">
          <a:xfrm flipH="1">
            <a:off x="0" y="6502400"/>
            <a:ext cx="82550" cy="260350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2903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544"/>
              <a:gd name="connsiteX1" fmla="*/ 6910 w 6910"/>
              <a:gd name="connsiteY1" fmla="*/ 2903 h 8544"/>
              <a:gd name="connsiteX2" fmla="*/ 6910 w 6910"/>
              <a:gd name="connsiteY2" fmla="*/ 8544 h 8544"/>
              <a:gd name="connsiteX3" fmla="*/ 0 w 6910"/>
              <a:gd name="connsiteY3" fmla="*/ 5780 h 8544"/>
              <a:gd name="connsiteX4" fmla="*/ 0 w 6910"/>
              <a:gd name="connsiteY4" fmla="*/ 0 h 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544">
                <a:moveTo>
                  <a:pt x="0" y="0"/>
                </a:moveTo>
                <a:lnTo>
                  <a:pt x="6910" y="2903"/>
                </a:lnTo>
                <a:lnTo>
                  <a:pt x="6910" y="8544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Foundry Gridnik Medium" pitchFamily="50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invGray">
          <a:xfrm>
            <a:off x="100013" y="6445250"/>
            <a:ext cx="403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ctr"/>
            <a:fld id="{8C3AC803-948D-4C70-8877-2314510F6C72}" type="slidenum">
              <a:rPr lang="en-US" altLang="zh-CN" sz="1000">
                <a:solidFill>
                  <a:schemeClr val="bg1"/>
                </a:solidFill>
                <a:cs typeface="Arial" pitchFamily="34" charset="0"/>
              </a:rPr>
              <a:pPr algn="ctr"/>
              <a:t>‹#›</a:t>
            </a:fld>
            <a:endParaRPr lang="en-US" altLang="zh-CN" sz="100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010900" y="6530975"/>
            <a:ext cx="10096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28"/>
          <p:cNvSpPr>
            <a:spLocks noGrp="1"/>
          </p:cNvSpPr>
          <p:nvPr>
            <p:ph type="title"/>
          </p:nvPr>
        </p:nvSpPr>
        <p:spPr bwMode="gray">
          <a:xfrm>
            <a:off x="283725" y="255906"/>
            <a:ext cx="11905100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41338" y="6515100"/>
            <a:ext cx="3860800" cy="1539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2013 LENOVO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70040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Subtitle Content - With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content-back-withTex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 userDrawn="1"/>
        </p:nvSpPr>
        <p:spPr bwMode="gray">
          <a:xfrm flipH="1">
            <a:off x="205452" y="255906"/>
            <a:ext cx="11983373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Foundry Gridnik Medium"/>
              <a:ea typeface="宋体" pitchFamily="2" charset="-122"/>
            </a:endParaRPr>
          </a:p>
        </p:txBody>
      </p:sp>
      <p:sp>
        <p:nvSpPr>
          <p:cNvPr id="7" name="Freeform 12"/>
          <p:cNvSpPr>
            <a:spLocks/>
          </p:cNvSpPr>
          <p:nvPr userDrawn="1"/>
        </p:nvSpPr>
        <p:spPr bwMode="gray">
          <a:xfrm>
            <a:off x="0" y="254000"/>
            <a:ext cx="204788" cy="792163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0 w 10000"/>
              <a:gd name="connsiteY0" fmla="*/ 4381 h 7400"/>
              <a:gd name="connsiteX1" fmla="*/ 6119 w 10000"/>
              <a:gd name="connsiteY1" fmla="*/ 7400 h 7400"/>
              <a:gd name="connsiteX2" fmla="*/ 10000 w 10000"/>
              <a:gd name="connsiteY2" fmla="*/ 5619 h 7400"/>
              <a:gd name="connsiteX3" fmla="*/ 10000 w 10000"/>
              <a:gd name="connsiteY3" fmla="*/ 0 h 7400"/>
              <a:gd name="connsiteX4" fmla="*/ 0 w 10000"/>
              <a:gd name="connsiteY4" fmla="*/ 4381 h 7400"/>
              <a:gd name="connsiteX0" fmla="*/ 0 w 3881"/>
              <a:gd name="connsiteY0" fmla="*/ 2482 h 10000"/>
              <a:gd name="connsiteX1" fmla="*/ 0 w 3881"/>
              <a:gd name="connsiteY1" fmla="*/ 10000 h 10000"/>
              <a:gd name="connsiteX2" fmla="*/ 3881 w 3881"/>
              <a:gd name="connsiteY2" fmla="*/ 7593 h 10000"/>
              <a:gd name="connsiteX3" fmla="*/ 3881 w 3881"/>
              <a:gd name="connsiteY3" fmla="*/ 0 h 10000"/>
              <a:gd name="connsiteX4" fmla="*/ 0 w 3881"/>
              <a:gd name="connsiteY4" fmla="*/ 24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10000">
                <a:moveTo>
                  <a:pt x="0" y="2482"/>
                </a:moveTo>
                <a:lnTo>
                  <a:pt x="0" y="10000"/>
                </a:lnTo>
                <a:lnTo>
                  <a:pt x="3881" y="7593"/>
                </a:lnTo>
                <a:lnTo>
                  <a:pt x="3881" y="0"/>
                </a:lnTo>
                <a:lnTo>
                  <a:pt x="0" y="2482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Foundry Gridnik Medium" pitchFamily="50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invGray">
          <a:xfrm flipH="1">
            <a:off x="82805" y="6501794"/>
            <a:ext cx="427913" cy="17651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Foundry Gridnik Medium"/>
              <a:ea typeface="宋体" pitchFamily="2" charset="-122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invGray">
          <a:xfrm flipH="1">
            <a:off x="0" y="6502400"/>
            <a:ext cx="82550" cy="260350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2903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544"/>
              <a:gd name="connsiteX1" fmla="*/ 6910 w 6910"/>
              <a:gd name="connsiteY1" fmla="*/ 2903 h 8544"/>
              <a:gd name="connsiteX2" fmla="*/ 6910 w 6910"/>
              <a:gd name="connsiteY2" fmla="*/ 8544 h 8544"/>
              <a:gd name="connsiteX3" fmla="*/ 0 w 6910"/>
              <a:gd name="connsiteY3" fmla="*/ 5780 h 8544"/>
              <a:gd name="connsiteX4" fmla="*/ 0 w 6910"/>
              <a:gd name="connsiteY4" fmla="*/ 0 h 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544">
                <a:moveTo>
                  <a:pt x="0" y="0"/>
                </a:moveTo>
                <a:lnTo>
                  <a:pt x="6910" y="2903"/>
                </a:lnTo>
                <a:lnTo>
                  <a:pt x="6910" y="8544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Foundry Gridnik Medium" pitchFamily="50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invGray">
          <a:xfrm>
            <a:off x="100013" y="6445250"/>
            <a:ext cx="403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ctr"/>
            <a:fld id="{4CAB5B7D-A3FE-44D8-A096-72B5C687FF18}" type="slidenum">
              <a:rPr lang="en-US" altLang="zh-CN" sz="1000">
                <a:solidFill>
                  <a:schemeClr val="bg1"/>
                </a:solidFill>
                <a:cs typeface="Arial" pitchFamily="34" charset="0"/>
              </a:rPr>
              <a:pPr algn="ctr"/>
              <a:t>‹#›</a:t>
            </a:fld>
            <a:endParaRPr lang="en-US" altLang="zh-CN" sz="100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010900" y="6530975"/>
            <a:ext cx="10096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277145" y="1795884"/>
            <a:ext cx="11723382" cy="4649239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270421" y="853038"/>
            <a:ext cx="11723382" cy="639763"/>
          </a:xfrm>
          <a:prstGeom prst="rect">
            <a:avLst/>
          </a:prstGeom>
        </p:spPr>
        <p:txBody>
          <a:bodyPr lIns="121899" tIns="60949" rIns="121899" bIns="60949" anchor="ctr" anchorCtr="0">
            <a:normAutofit/>
          </a:bodyPr>
          <a:lstStyle>
            <a:lvl1pPr marL="0" indent="0">
              <a:buNone/>
              <a:defRPr sz="32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28"/>
          <p:cNvSpPr>
            <a:spLocks noGrp="1"/>
          </p:cNvSpPr>
          <p:nvPr>
            <p:ph type="title"/>
          </p:nvPr>
        </p:nvSpPr>
        <p:spPr bwMode="gray">
          <a:xfrm>
            <a:off x="283725" y="255906"/>
            <a:ext cx="11905100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541338" y="6515100"/>
            <a:ext cx="3860800" cy="1539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2013 LENOVO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6364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 bwMode="gray">
          <a:xfrm>
            <a:off x="552452" y="348114"/>
            <a:ext cx="10969625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53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4DA3C-4673-4A1D-B56B-FAF256B34CBE}" type="datetime1">
              <a:rPr lang="zh-CN" altLang="en-US"/>
              <a:pPr>
                <a:defRPr/>
              </a:pPr>
              <a:t>2014/9/29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64E34-D98E-4EEB-B34A-2993E30967A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31149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 - TOC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6"/>
          <p:cNvSpPr/>
          <p:nvPr userDrawn="1"/>
        </p:nvSpPr>
        <p:spPr>
          <a:xfrm>
            <a:off x="0" y="1588"/>
            <a:ext cx="12188825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4" name="Picture 47" descr="segue-back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16"/>
          <p:cNvSpPr>
            <a:spLocks noGrp="1"/>
          </p:cNvSpPr>
          <p:nvPr>
            <p:ph type="title"/>
          </p:nvPr>
        </p:nvSpPr>
        <p:spPr bwMode="gray">
          <a:xfrm rot="-1260000">
            <a:off x="125964" y="3113242"/>
            <a:ext cx="12251916" cy="737846"/>
          </a:xfrm>
          <a:prstGeom prst="rect">
            <a:avLst/>
          </a:prstGeom>
        </p:spPr>
        <p:txBody>
          <a:bodyPr lIns="121899" tIns="60949" rIns="121899" bIns="60949" anchor="ctr" anchorCtr="0"/>
          <a:lstStyle>
            <a:lvl1pPr marL="0" algn="l" defTabSz="1218987" rtl="0" eaLnBrk="1" latinLnBrk="0" hangingPunct="1">
              <a:lnSpc>
                <a:spcPts val="6480"/>
              </a:lnSpc>
              <a:spcBef>
                <a:spcPct val="0"/>
              </a:spcBef>
              <a:buNone/>
              <a:defRPr lang="en-US" sz="56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7423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hart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/>
          <p:cNvSpPr>
            <a:spLocks noChangeArrowheads="1"/>
          </p:cNvSpPr>
          <p:nvPr userDrawn="1"/>
        </p:nvSpPr>
        <p:spPr bwMode="invGray">
          <a:xfrm flipH="1">
            <a:off x="2" y="6501798"/>
            <a:ext cx="502612" cy="191767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 userDrawn="1"/>
        </p:nvSpPr>
        <p:spPr bwMode="gray">
          <a:xfrm flipH="1">
            <a:off x="2" y="255909"/>
            <a:ext cx="12047856" cy="624291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307" y="0"/>
            <a:ext cx="1374553" cy="880196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222365" y="1456767"/>
            <a:ext cx="11744096" cy="4881880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icon to create chart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010768" y="6531454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541585" y="6514722"/>
            <a:ext cx="3860800" cy="153888"/>
          </a:xfrm>
          <a:prstGeom prst="rect">
            <a:avLst/>
          </a:prstGeom>
        </p:spPr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2014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17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5" y="255906"/>
            <a:ext cx="11736977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 bwMode="invGray">
          <a:xfrm>
            <a:off x="99341" y="6518624"/>
            <a:ext cx="403273" cy="153888"/>
          </a:xfrm>
          <a:prstGeom prst="rect">
            <a:avLst/>
          </a:prstGeom>
        </p:spPr>
        <p:txBody>
          <a:bodyPr wrap="none" lIns="121899" tIns="0" rIns="121899" bIns="0" anchor="ctr">
            <a:spAutoFit/>
          </a:bodyPr>
          <a:lstStyle/>
          <a:p>
            <a:pPr algn="ctr"/>
            <a:fld id="{259F4B34-A25D-4DEF-97BC-C4D92417BF9B}" type="slidenum"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1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 userDrawn="1"/>
        </p:nvSpPr>
        <p:spPr bwMode="invGray">
          <a:xfrm flipH="1">
            <a:off x="2" y="6501798"/>
            <a:ext cx="502612" cy="191767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gray">
          <a:xfrm flipH="1">
            <a:off x="2" y="255909"/>
            <a:ext cx="12047856" cy="624291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99341" y="6518624"/>
            <a:ext cx="403273" cy="153888"/>
          </a:xfrm>
          <a:prstGeom prst="rect">
            <a:avLst/>
          </a:prstGeom>
        </p:spPr>
        <p:txBody>
          <a:bodyPr wrap="none" lIns="121899" tIns="0" rIns="121899" bIns="0" anchor="ctr">
            <a:spAutoFit/>
          </a:bodyPr>
          <a:lstStyle/>
          <a:p>
            <a:pPr algn="ctr"/>
            <a:fld id="{259F4B34-A25D-4DEF-97BC-C4D92417BF9B}" type="slidenum"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010768" y="6531454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541585" y="6514722"/>
            <a:ext cx="3860800" cy="153888"/>
          </a:xfrm>
          <a:prstGeom prst="rect">
            <a:avLst/>
          </a:prstGeom>
        </p:spPr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2014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3307" y="0"/>
            <a:ext cx="1374553" cy="880196"/>
          </a:xfrm>
          <a:prstGeom prst="rect">
            <a:avLst/>
          </a:prstGeom>
        </p:spPr>
      </p:pic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5" y="255906"/>
            <a:ext cx="11736977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4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ckoff Segu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96" y="2351315"/>
            <a:ext cx="3570330" cy="450668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2" y="3030583"/>
            <a:ext cx="10444345" cy="13237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1154" y="-8577"/>
            <a:ext cx="3497672" cy="3803145"/>
          </a:xfrm>
          <a:prstGeom prst="rect">
            <a:avLst/>
          </a:prstGeom>
        </p:spPr>
      </p:pic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291435" y="3365803"/>
            <a:ext cx="9880176" cy="737846"/>
          </a:xfrm>
          <a:prstGeom prst="rect">
            <a:avLst/>
          </a:prstGeom>
        </p:spPr>
        <p:txBody>
          <a:bodyPr lIns="121899" tIns="60949" rIns="121899" bIns="60949" anchor="ctr" anchorCtr="0"/>
          <a:lstStyle>
            <a:lvl1pPr marL="0" algn="l" defTabSz="1218987" rtl="0" eaLnBrk="1" latinLnBrk="0" hangingPunct="1">
              <a:lnSpc>
                <a:spcPts val="6480"/>
              </a:lnSpc>
              <a:spcBef>
                <a:spcPct val="0"/>
              </a:spcBef>
              <a:buNone/>
              <a:defRPr lang="en-US" sz="40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93"/>
            <a:ext cx="2769918" cy="207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6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ckoff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" y="6311789"/>
            <a:ext cx="572518" cy="541984"/>
          </a:xfrm>
          <a:prstGeom prst="rect">
            <a:avLst/>
          </a:prstGeom>
        </p:spPr>
      </p:pic>
      <p:sp>
        <p:nvSpPr>
          <p:cNvPr id="14" name="Rectangle 11"/>
          <p:cNvSpPr>
            <a:spLocks noChangeArrowheads="1"/>
          </p:cNvSpPr>
          <p:nvPr userDrawn="1"/>
        </p:nvSpPr>
        <p:spPr bwMode="gray">
          <a:xfrm flipH="1">
            <a:off x="205452" y="255906"/>
            <a:ext cx="11983373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11" name="Freeform 12"/>
          <p:cNvSpPr>
            <a:spLocks/>
          </p:cNvSpPr>
          <p:nvPr userDrawn="1"/>
        </p:nvSpPr>
        <p:spPr bwMode="gray">
          <a:xfrm>
            <a:off x="18" y="253524"/>
            <a:ext cx="205442" cy="79272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0 w 10000"/>
              <a:gd name="connsiteY0" fmla="*/ 4381 h 7400"/>
              <a:gd name="connsiteX1" fmla="*/ 6119 w 10000"/>
              <a:gd name="connsiteY1" fmla="*/ 7400 h 7400"/>
              <a:gd name="connsiteX2" fmla="*/ 10000 w 10000"/>
              <a:gd name="connsiteY2" fmla="*/ 5619 h 7400"/>
              <a:gd name="connsiteX3" fmla="*/ 10000 w 10000"/>
              <a:gd name="connsiteY3" fmla="*/ 0 h 7400"/>
              <a:gd name="connsiteX4" fmla="*/ 0 w 10000"/>
              <a:gd name="connsiteY4" fmla="*/ 4381 h 7400"/>
              <a:gd name="connsiteX0" fmla="*/ 0 w 3881"/>
              <a:gd name="connsiteY0" fmla="*/ 2482 h 10000"/>
              <a:gd name="connsiteX1" fmla="*/ 0 w 3881"/>
              <a:gd name="connsiteY1" fmla="*/ 10000 h 10000"/>
              <a:gd name="connsiteX2" fmla="*/ 3881 w 3881"/>
              <a:gd name="connsiteY2" fmla="*/ 7593 h 10000"/>
              <a:gd name="connsiteX3" fmla="*/ 3881 w 3881"/>
              <a:gd name="connsiteY3" fmla="*/ 0 h 10000"/>
              <a:gd name="connsiteX4" fmla="*/ 0 w 3881"/>
              <a:gd name="connsiteY4" fmla="*/ 24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10000">
                <a:moveTo>
                  <a:pt x="0" y="2482"/>
                </a:moveTo>
                <a:lnTo>
                  <a:pt x="0" y="10000"/>
                </a:lnTo>
                <a:lnTo>
                  <a:pt x="3881" y="7593"/>
                </a:lnTo>
                <a:lnTo>
                  <a:pt x="3881" y="0"/>
                </a:lnTo>
                <a:lnTo>
                  <a:pt x="0" y="2482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Foundry Gridnik Medium" pitchFamily="50" charset="0"/>
            </a:endParaRPr>
          </a:p>
        </p:txBody>
      </p:sp>
      <p:sp>
        <p:nvSpPr>
          <p:cNvPr id="7" name="Rectangle 6"/>
          <p:cNvSpPr/>
          <p:nvPr userDrawn="1"/>
        </p:nvSpPr>
        <p:spPr bwMode="invGray">
          <a:xfrm>
            <a:off x="99340" y="6445124"/>
            <a:ext cx="403273" cy="276977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fld id="{259F4B34-A25D-4DEF-97BC-C4D92417BF9B}" type="slidenum"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010766" y="6531450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>
          <a:xfrm>
            <a:off x="541586" y="6514720"/>
            <a:ext cx="3860800" cy="153888"/>
          </a:xfrm>
          <a:prstGeom prst="rect">
            <a:avLst/>
          </a:prstGeom>
        </p:spPr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2014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905" y="255068"/>
            <a:ext cx="1340919" cy="2318199"/>
          </a:xfrm>
          <a:prstGeom prst="rect">
            <a:avLst/>
          </a:prstGeom>
        </p:spPr>
      </p:pic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5" y="255906"/>
            <a:ext cx="11905100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ckoff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" y="6311789"/>
            <a:ext cx="572518" cy="54198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invGray">
          <a:xfrm>
            <a:off x="99340" y="6445124"/>
            <a:ext cx="403273" cy="276977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fld id="{259F4B34-A25D-4DEF-97BC-C4D92417BF9B}" type="slidenum"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gray">
          <a:xfrm flipH="1">
            <a:off x="205452" y="255906"/>
            <a:ext cx="11983373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277145" y="1335024"/>
            <a:ext cx="10396250" cy="5039399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reeform 12"/>
          <p:cNvSpPr>
            <a:spLocks/>
          </p:cNvSpPr>
          <p:nvPr userDrawn="1"/>
        </p:nvSpPr>
        <p:spPr bwMode="gray">
          <a:xfrm>
            <a:off x="18" y="253524"/>
            <a:ext cx="205442" cy="79272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0 w 10000"/>
              <a:gd name="connsiteY0" fmla="*/ 4381 h 7400"/>
              <a:gd name="connsiteX1" fmla="*/ 6119 w 10000"/>
              <a:gd name="connsiteY1" fmla="*/ 7400 h 7400"/>
              <a:gd name="connsiteX2" fmla="*/ 10000 w 10000"/>
              <a:gd name="connsiteY2" fmla="*/ 5619 h 7400"/>
              <a:gd name="connsiteX3" fmla="*/ 10000 w 10000"/>
              <a:gd name="connsiteY3" fmla="*/ 0 h 7400"/>
              <a:gd name="connsiteX4" fmla="*/ 0 w 10000"/>
              <a:gd name="connsiteY4" fmla="*/ 4381 h 7400"/>
              <a:gd name="connsiteX0" fmla="*/ 0 w 3881"/>
              <a:gd name="connsiteY0" fmla="*/ 2482 h 10000"/>
              <a:gd name="connsiteX1" fmla="*/ 0 w 3881"/>
              <a:gd name="connsiteY1" fmla="*/ 10000 h 10000"/>
              <a:gd name="connsiteX2" fmla="*/ 3881 w 3881"/>
              <a:gd name="connsiteY2" fmla="*/ 7593 h 10000"/>
              <a:gd name="connsiteX3" fmla="*/ 3881 w 3881"/>
              <a:gd name="connsiteY3" fmla="*/ 0 h 10000"/>
              <a:gd name="connsiteX4" fmla="*/ 0 w 3881"/>
              <a:gd name="connsiteY4" fmla="*/ 24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10000">
                <a:moveTo>
                  <a:pt x="0" y="2482"/>
                </a:moveTo>
                <a:lnTo>
                  <a:pt x="0" y="10000"/>
                </a:lnTo>
                <a:lnTo>
                  <a:pt x="3881" y="7593"/>
                </a:lnTo>
                <a:lnTo>
                  <a:pt x="3881" y="0"/>
                </a:lnTo>
                <a:lnTo>
                  <a:pt x="0" y="2482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Foundry Gridnik Medium" pitchFamily="50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010766" y="6531450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ooter Placeholder 14"/>
          <p:cNvSpPr>
            <a:spLocks noGrp="1"/>
          </p:cNvSpPr>
          <p:nvPr>
            <p:ph type="ftr" sz="quarter" idx="10"/>
          </p:nvPr>
        </p:nvSpPr>
        <p:spPr>
          <a:xfrm>
            <a:off x="541586" y="6514720"/>
            <a:ext cx="3860800" cy="153888"/>
          </a:xfrm>
          <a:prstGeom prst="rect">
            <a:avLst/>
          </a:prstGeom>
        </p:spPr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2014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905" y="255068"/>
            <a:ext cx="1340919" cy="2318199"/>
          </a:xfrm>
          <a:prstGeom prst="rect">
            <a:avLst/>
          </a:prstGeom>
        </p:spPr>
      </p:pic>
      <p:sp>
        <p:nvSpPr>
          <p:cNvPr id="6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283725" y="255906"/>
            <a:ext cx="11905100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1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ckoff Title with Subtitl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" y="6311789"/>
            <a:ext cx="572518" cy="54198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invGray">
          <a:xfrm>
            <a:off x="99340" y="6445124"/>
            <a:ext cx="403273" cy="276977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fld id="{259F4B34-A25D-4DEF-97BC-C4D92417BF9B}" type="slidenum"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 userDrawn="1"/>
        </p:nvSpPr>
        <p:spPr bwMode="gray">
          <a:xfrm flipH="1">
            <a:off x="205452" y="255906"/>
            <a:ext cx="11983373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277145" y="1795884"/>
            <a:ext cx="10373438" cy="4649239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270421" y="853038"/>
            <a:ext cx="10380162" cy="639763"/>
          </a:xfrm>
          <a:prstGeom prst="rect">
            <a:avLst/>
          </a:prstGeom>
        </p:spPr>
        <p:txBody>
          <a:bodyPr lIns="121899" tIns="60949" rIns="121899" bIns="60949" anchor="ctr" anchorCtr="0">
            <a:normAutofit/>
          </a:bodyPr>
          <a:lstStyle>
            <a:lvl1pPr marL="0" indent="0">
              <a:buNone/>
              <a:defRPr sz="3200" b="0">
                <a:solidFill>
                  <a:srgbClr val="FF0000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10" name="Freeform 12"/>
          <p:cNvSpPr>
            <a:spLocks/>
          </p:cNvSpPr>
          <p:nvPr userDrawn="1"/>
        </p:nvSpPr>
        <p:spPr bwMode="gray">
          <a:xfrm>
            <a:off x="18" y="253524"/>
            <a:ext cx="205442" cy="792721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0 w 10000"/>
              <a:gd name="connsiteY0" fmla="*/ 4381 h 7400"/>
              <a:gd name="connsiteX1" fmla="*/ 6119 w 10000"/>
              <a:gd name="connsiteY1" fmla="*/ 7400 h 7400"/>
              <a:gd name="connsiteX2" fmla="*/ 10000 w 10000"/>
              <a:gd name="connsiteY2" fmla="*/ 5619 h 7400"/>
              <a:gd name="connsiteX3" fmla="*/ 10000 w 10000"/>
              <a:gd name="connsiteY3" fmla="*/ 0 h 7400"/>
              <a:gd name="connsiteX4" fmla="*/ 0 w 10000"/>
              <a:gd name="connsiteY4" fmla="*/ 4381 h 7400"/>
              <a:gd name="connsiteX0" fmla="*/ 0 w 3881"/>
              <a:gd name="connsiteY0" fmla="*/ 2482 h 10000"/>
              <a:gd name="connsiteX1" fmla="*/ 0 w 3881"/>
              <a:gd name="connsiteY1" fmla="*/ 10000 h 10000"/>
              <a:gd name="connsiteX2" fmla="*/ 3881 w 3881"/>
              <a:gd name="connsiteY2" fmla="*/ 7593 h 10000"/>
              <a:gd name="connsiteX3" fmla="*/ 3881 w 3881"/>
              <a:gd name="connsiteY3" fmla="*/ 0 h 10000"/>
              <a:gd name="connsiteX4" fmla="*/ 0 w 3881"/>
              <a:gd name="connsiteY4" fmla="*/ 24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10000">
                <a:moveTo>
                  <a:pt x="0" y="2482"/>
                </a:moveTo>
                <a:lnTo>
                  <a:pt x="0" y="10000"/>
                </a:lnTo>
                <a:lnTo>
                  <a:pt x="3881" y="7593"/>
                </a:lnTo>
                <a:lnTo>
                  <a:pt x="3881" y="0"/>
                </a:lnTo>
                <a:lnTo>
                  <a:pt x="0" y="2482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Foundry Gridnik Medium" pitchFamily="50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010766" y="6531450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541586" y="6514720"/>
            <a:ext cx="3860800" cy="153888"/>
          </a:xfrm>
          <a:prstGeom prst="rect">
            <a:avLst/>
          </a:prstGeom>
        </p:spPr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2014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7905" y="255068"/>
            <a:ext cx="1340919" cy="2318199"/>
          </a:xfrm>
          <a:prstGeom prst="rect">
            <a:avLst/>
          </a:prstGeom>
        </p:spPr>
      </p:pic>
      <p:sp>
        <p:nvSpPr>
          <p:cNvPr id="9" name="Title 28"/>
          <p:cNvSpPr>
            <a:spLocks noGrp="1"/>
          </p:cNvSpPr>
          <p:nvPr>
            <p:ph type="title"/>
          </p:nvPr>
        </p:nvSpPr>
        <p:spPr bwMode="gray">
          <a:xfrm>
            <a:off x="283725" y="255906"/>
            <a:ext cx="11905100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ckoff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" y="6311789"/>
            <a:ext cx="572518" cy="54198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invGray">
          <a:xfrm>
            <a:off x="99340" y="6445124"/>
            <a:ext cx="403273" cy="276977"/>
          </a:xfrm>
          <a:prstGeom prst="rect">
            <a:avLst/>
          </a:prstGeom>
        </p:spPr>
        <p:txBody>
          <a:bodyPr wrap="none" lIns="121899" tIns="60949" rIns="121899" bIns="60949">
            <a:spAutoFit/>
          </a:bodyPr>
          <a:lstStyle/>
          <a:p>
            <a:pPr algn="ctr"/>
            <a:fld id="{259F4B34-A25D-4DEF-97BC-C4D92417BF9B}" type="slidenum">
              <a:rPr lang="en-US" sz="10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010766" y="6531450"/>
            <a:ext cx="1009936" cy="162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41586" y="6514720"/>
            <a:ext cx="3860800" cy="153888"/>
          </a:xfrm>
          <a:prstGeom prst="rect">
            <a:avLst/>
          </a:prstGeom>
        </p:spPr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2014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3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ckoff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893"/>
            <a:ext cx="12188825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9512" y="3047838"/>
            <a:ext cx="10149799" cy="7623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97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invGray">
          <a:xfrm flipH="1">
            <a:off x="82805" y="6501794"/>
            <a:ext cx="427913" cy="17651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Foundry Gridnik Medium"/>
              <a:ea typeface="宋体" pitchFamily="2" charset="-122"/>
            </a:endParaRPr>
          </a:p>
        </p:txBody>
      </p:sp>
      <p:sp>
        <p:nvSpPr>
          <p:cNvPr id="3" name="Freeform 8"/>
          <p:cNvSpPr>
            <a:spLocks/>
          </p:cNvSpPr>
          <p:nvPr userDrawn="1"/>
        </p:nvSpPr>
        <p:spPr bwMode="invGray">
          <a:xfrm flipH="1">
            <a:off x="0" y="6502400"/>
            <a:ext cx="82550" cy="260350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2903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544"/>
              <a:gd name="connsiteX1" fmla="*/ 6910 w 6910"/>
              <a:gd name="connsiteY1" fmla="*/ 2903 h 8544"/>
              <a:gd name="connsiteX2" fmla="*/ 6910 w 6910"/>
              <a:gd name="connsiteY2" fmla="*/ 8544 h 8544"/>
              <a:gd name="connsiteX3" fmla="*/ 0 w 6910"/>
              <a:gd name="connsiteY3" fmla="*/ 5780 h 8544"/>
              <a:gd name="connsiteX4" fmla="*/ 0 w 6910"/>
              <a:gd name="connsiteY4" fmla="*/ 0 h 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544">
                <a:moveTo>
                  <a:pt x="0" y="0"/>
                </a:moveTo>
                <a:lnTo>
                  <a:pt x="6910" y="2903"/>
                </a:lnTo>
                <a:lnTo>
                  <a:pt x="6910" y="8544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Foundry Gridnik Medium" pitchFamily="50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 userDrawn="1"/>
        </p:nvSpPr>
        <p:spPr bwMode="invGray">
          <a:xfrm>
            <a:off x="100013" y="6445250"/>
            <a:ext cx="403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ctr"/>
            <a:fld id="{C173C14C-E206-46A8-8EA3-8EF08320B2A4}" type="slidenum">
              <a:rPr lang="en-US" altLang="zh-CN" sz="1000">
                <a:solidFill>
                  <a:schemeClr val="bg1"/>
                </a:solidFill>
                <a:cs typeface="Arial" pitchFamily="34" charset="0"/>
              </a:rPr>
              <a:pPr algn="ctr"/>
              <a:t>‹#›</a:t>
            </a:fld>
            <a:endParaRPr lang="en-US" altLang="zh-CN" sz="100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010900" y="6530975"/>
            <a:ext cx="10096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541338" y="6515100"/>
            <a:ext cx="3860800" cy="1539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2013 LENOVO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9755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ontent-back-withTex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88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 userDrawn="1"/>
        </p:nvSpPr>
        <p:spPr bwMode="gray">
          <a:xfrm flipH="1">
            <a:off x="205452" y="255906"/>
            <a:ext cx="11983373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Foundry Gridnik Medium"/>
              <a:ea typeface="宋体" pitchFamily="2" charset="-122"/>
            </a:endParaRPr>
          </a:p>
        </p:txBody>
      </p:sp>
      <p:sp>
        <p:nvSpPr>
          <p:cNvPr id="7" name="Freeform 12"/>
          <p:cNvSpPr>
            <a:spLocks/>
          </p:cNvSpPr>
          <p:nvPr userDrawn="1"/>
        </p:nvSpPr>
        <p:spPr bwMode="gray">
          <a:xfrm>
            <a:off x="0" y="254000"/>
            <a:ext cx="204788" cy="792163"/>
          </a:xfrm>
          <a:custGeom>
            <a:avLst/>
            <a:gdLst>
              <a:gd name="T0" fmla="*/ 0 w 215"/>
              <a:gd name="T1" fmla="*/ 308 h 703"/>
              <a:gd name="T2" fmla="*/ 0 w 215"/>
              <a:gd name="T3" fmla="*/ 703 h 703"/>
              <a:gd name="T4" fmla="*/ 215 w 215"/>
              <a:gd name="T5" fmla="*/ 395 h 703"/>
              <a:gd name="T6" fmla="*/ 215 w 215"/>
              <a:gd name="T7" fmla="*/ 0 h 703"/>
              <a:gd name="T8" fmla="*/ 0 w 215"/>
              <a:gd name="T9" fmla="*/ 308 h 703"/>
              <a:gd name="connsiteX0" fmla="*/ 0 w 10000"/>
              <a:gd name="connsiteY0" fmla="*/ 4381 h 7400"/>
              <a:gd name="connsiteX1" fmla="*/ 6119 w 10000"/>
              <a:gd name="connsiteY1" fmla="*/ 7400 h 7400"/>
              <a:gd name="connsiteX2" fmla="*/ 10000 w 10000"/>
              <a:gd name="connsiteY2" fmla="*/ 5619 h 7400"/>
              <a:gd name="connsiteX3" fmla="*/ 10000 w 10000"/>
              <a:gd name="connsiteY3" fmla="*/ 0 h 7400"/>
              <a:gd name="connsiteX4" fmla="*/ 0 w 10000"/>
              <a:gd name="connsiteY4" fmla="*/ 4381 h 7400"/>
              <a:gd name="connsiteX0" fmla="*/ 0 w 3881"/>
              <a:gd name="connsiteY0" fmla="*/ 2482 h 10000"/>
              <a:gd name="connsiteX1" fmla="*/ 0 w 3881"/>
              <a:gd name="connsiteY1" fmla="*/ 10000 h 10000"/>
              <a:gd name="connsiteX2" fmla="*/ 3881 w 3881"/>
              <a:gd name="connsiteY2" fmla="*/ 7593 h 10000"/>
              <a:gd name="connsiteX3" fmla="*/ 3881 w 3881"/>
              <a:gd name="connsiteY3" fmla="*/ 0 h 10000"/>
              <a:gd name="connsiteX4" fmla="*/ 0 w 3881"/>
              <a:gd name="connsiteY4" fmla="*/ 24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1" h="10000">
                <a:moveTo>
                  <a:pt x="0" y="2482"/>
                </a:moveTo>
                <a:lnTo>
                  <a:pt x="0" y="10000"/>
                </a:lnTo>
                <a:lnTo>
                  <a:pt x="3881" y="7593"/>
                </a:lnTo>
                <a:lnTo>
                  <a:pt x="3881" y="0"/>
                </a:lnTo>
                <a:lnTo>
                  <a:pt x="0" y="2482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Foundry Gridnik Medium" pitchFamily="50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invGray">
          <a:xfrm flipH="1">
            <a:off x="82805" y="6501794"/>
            <a:ext cx="427913" cy="176519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endParaRPr lang="en-US" altLang="zh-CN">
              <a:solidFill>
                <a:srgbClr val="FFFFFF"/>
              </a:solidFill>
              <a:latin typeface="Foundry Gridnik Medium"/>
              <a:ea typeface="宋体" pitchFamily="2" charset="-122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invGray">
          <a:xfrm flipH="1">
            <a:off x="0" y="6502400"/>
            <a:ext cx="82550" cy="260350"/>
          </a:xfrm>
          <a:custGeom>
            <a:avLst/>
            <a:gdLst>
              <a:gd name="T0" fmla="*/ 0 w 219"/>
              <a:gd name="T1" fmla="*/ 0 h 744"/>
              <a:gd name="T2" fmla="*/ 219 w 219"/>
              <a:gd name="T3" fmla="*/ 314 h 744"/>
              <a:gd name="T4" fmla="*/ 219 w 219"/>
              <a:gd name="T5" fmla="*/ 744 h 744"/>
              <a:gd name="T6" fmla="*/ 0 w 219"/>
              <a:gd name="T7" fmla="*/ 430 h 744"/>
              <a:gd name="T8" fmla="*/ 0 w 219"/>
              <a:gd name="T9" fmla="*/ 0 h 744"/>
              <a:gd name="connsiteX0" fmla="*/ 0 w 10000"/>
              <a:gd name="connsiteY0" fmla="*/ 0 h 10000"/>
              <a:gd name="connsiteX1" fmla="*/ 6910 w 10000"/>
              <a:gd name="connsiteY1" fmla="*/ 2903 h 10000"/>
              <a:gd name="connsiteX2" fmla="*/ 10000 w 10000"/>
              <a:gd name="connsiteY2" fmla="*/ 10000 h 10000"/>
              <a:gd name="connsiteX3" fmla="*/ 0 w 10000"/>
              <a:gd name="connsiteY3" fmla="*/ 5780 h 10000"/>
              <a:gd name="connsiteX4" fmla="*/ 0 w 10000"/>
              <a:gd name="connsiteY4" fmla="*/ 0 h 10000"/>
              <a:gd name="connsiteX0" fmla="*/ 0 w 6910"/>
              <a:gd name="connsiteY0" fmla="*/ 0 h 8544"/>
              <a:gd name="connsiteX1" fmla="*/ 6910 w 6910"/>
              <a:gd name="connsiteY1" fmla="*/ 2903 h 8544"/>
              <a:gd name="connsiteX2" fmla="*/ 6910 w 6910"/>
              <a:gd name="connsiteY2" fmla="*/ 8544 h 8544"/>
              <a:gd name="connsiteX3" fmla="*/ 0 w 6910"/>
              <a:gd name="connsiteY3" fmla="*/ 5780 h 8544"/>
              <a:gd name="connsiteX4" fmla="*/ 0 w 6910"/>
              <a:gd name="connsiteY4" fmla="*/ 0 h 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" h="8544">
                <a:moveTo>
                  <a:pt x="0" y="0"/>
                </a:moveTo>
                <a:lnTo>
                  <a:pt x="6910" y="2903"/>
                </a:lnTo>
                <a:lnTo>
                  <a:pt x="6910" y="8544"/>
                </a:lnTo>
                <a:lnTo>
                  <a:pt x="0" y="57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47000">
                <a:srgbClr val="AF0707"/>
              </a:gs>
              <a:gs pos="100000">
                <a:srgbClr val="7F1B1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Foundry Gridnik Medium" pitchFamily="50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invGray">
          <a:xfrm>
            <a:off x="100013" y="6445250"/>
            <a:ext cx="403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899" tIns="60949" rIns="121899" bIns="60949">
            <a:spAutoFit/>
          </a:bodyPr>
          <a:lstStyle/>
          <a:p>
            <a:pPr algn="ctr"/>
            <a:fld id="{4D58FDE4-DBDC-412A-B231-8BE24B16A244}" type="slidenum">
              <a:rPr lang="en-US" altLang="zh-CN" sz="1000">
                <a:solidFill>
                  <a:schemeClr val="bg1"/>
                </a:solidFill>
                <a:cs typeface="Arial" pitchFamily="34" charset="0"/>
              </a:rPr>
              <a:pPr algn="ctr"/>
              <a:t>‹#›</a:t>
            </a:fld>
            <a:endParaRPr lang="en-US" altLang="zh-CN" sz="100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1010900" y="6530975"/>
            <a:ext cx="10096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277145" y="1335024"/>
            <a:ext cx="11723382" cy="5039399"/>
          </a:xfrm>
          <a:prstGeom prst="rect">
            <a:avLst/>
          </a:prstGeom>
        </p:spPr>
        <p:txBody>
          <a:bodyPr lIns="121899" tIns="60949" rIns="121899" bIns="60949"/>
          <a:lstStyle>
            <a:lvl1pPr marL="226444" indent="-226444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defRPr sz="2400">
                <a:solidFill>
                  <a:srgbClr val="414042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20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8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5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–"/>
              <a:defRPr sz="1600">
                <a:solidFill>
                  <a:srgbClr val="939598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28"/>
          <p:cNvSpPr>
            <a:spLocks noGrp="1"/>
          </p:cNvSpPr>
          <p:nvPr>
            <p:ph type="title"/>
          </p:nvPr>
        </p:nvSpPr>
        <p:spPr bwMode="gray">
          <a:xfrm>
            <a:off x="283725" y="255906"/>
            <a:ext cx="11905100" cy="597132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Footer Placeholder 14"/>
          <p:cNvSpPr>
            <a:spLocks noGrp="1"/>
          </p:cNvSpPr>
          <p:nvPr>
            <p:ph type="ftr" sz="quarter" idx="10"/>
          </p:nvPr>
        </p:nvSpPr>
        <p:spPr>
          <a:xfrm>
            <a:off x="541338" y="6515100"/>
            <a:ext cx="3860800" cy="1539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2013 LENOVO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7083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02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54" r:id="rId3"/>
    <p:sldLayoutId id="2147483661" r:id="rId4"/>
    <p:sldLayoutId id="2147483650" r:id="rId5"/>
    <p:sldLayoutId id="2147483659" r:id="rId6"/>
    <p:sldLayoutId id="2147483668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1218987" rtl="0" eaLnBrk="1" latinLnBrk="0" hangingPunct="1">
        <a:spcBef>
          <a:spcPct val="0"/>
        </a:spcBef>
        <a:buNone/>
        <a:defRPr sz="4300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../FY11&#24037;&#20316;&#25991;&#26723;/&#19987;&#21033;&#23459;&#20256;&#30456;&#20851;/6.14&#22823;&#20250;&#32032;&#26448;/FY10&#19994;&#32489;&#22238;&#39038;/&#35270;&#39057;.wmv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wiredplanet.com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b="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聯想　陳媛青　</a:t>
            </a:r>
            <a:r>
              <a:rPr altLang="ja-JP" b="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2014</a:t>
            </a:r>
            <a:r>
              <a:rPr lang="ja-JP" altLang="en-US" b="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年</a:t>
            </a:r>
            <a:r>
              <a:rPr altLang="ja-JP" b="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9</a:t>
            </a:r>
            <a:r>
              <a:rPr lang="ja-JP" altLang="en-US" b="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月</a:t>
            </a:r>
            <a:endParaRPr lang="en-US" b="0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聯想の特許管理</a:t>
            </a:r>
            <a:endParaRPr lang="en-US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217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「</a:t>
            </a:r>
            <a:r>
              <a:rPr altLang="zh-CN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PC+</a:t>
            </a: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時代」の到来</a:t>
            </a:r>
            <a:endParaRPr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28676" name="Picture 3" descr="reach-icon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088" y="1165225"/>
            <a:ext cx="2379662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354638"/>
            <a:ext cx="12188825" cy="12573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9538"/>
            <a:ext cx="1147445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14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「</a:t>
            </a:r>
            <a:r>
              <a:rPr lang="en-US" altLang="zh-CN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PC+</a:t>
            </a: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時代」で勝つ：スマートフォン</a:t>
            </a:r>
            <a:endParaRPr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 rot="-1260000">
            <a:off x="5113439" y="1852528"/>
            <a:ext cx="6745314" cy="64135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anchor="ctr"/>
          <a:lstStyle/>
          <a:p>
            <a:r>
              <a:rPr lang="ja-JP" altLang="en-US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中国第</a:t>
            </a:r>
            <a:r>
              <a:rPr lang="en-US" altLang="ja-JP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2</a:t>
            </a:r>
            <a:r>
              <a:rPr lang="ja-JP" altLang="en-US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位の</a:t>
            </a: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スマートフォン</a:t>
            </a:r>
            <a:r>
              <a:rPr lang="ja-JP" altLang="en-US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製造メーカー</a:t>
            </a:r>
            <a:endParaRPr lang="en-US" dirty="0">
              <a:solidFill>
                <a:srgbClr val="FFFFFF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 rot="-1260000">
            <a:off x="5091022" y="3068740"/>
            <a:ext cx="7101478" cy="64135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anchor="ctr"/>
          <a:lstStyle/>
          <a:p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「モトローラ・モビリティ」の買収</a:t>
            </a:r>
            <a:endParaRPr lang="en-US" dirty="0">
              <a:solidFill>
                <a:srgbClr val="FFFFFF"/>
              </a:solidFill>
              <a:ea typeface="黑体" pitchFamily="49" charset="-122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 rot="-1260000">
            <a:off x="5101031" y="3770546"/>
            <a:ext cx="7135567" cy="703522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anchor="ctr"/>
          <a:lstStyle/>
          <a:p>
            <a:r>
              <a:rPr lang="ja-JP" altLang="en-US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トップクラスの</a:t>
            </a: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サブブランドの</a:t>
            </a:r>
            <a:r>
              <a:rPr lang="ja-JP" altLang="en-US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「</a:t>
            </a:r>
            <a:r>
              <a:rPr lang="en-US" altLang="zh-CN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Vibe Z</a:t>
            </a:r>
            <a:r>
              <a:rPr lang="ja-JP" altLang="en-US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」を発表</a:t>
            </a:r>
            <a:endParaRPr lang="en-US" dirty="0">
              <a:solidFill>
                <a:srgbClr val="FFFFFF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 rot="-1260000">
            <a:off x="5297607" y="2449427"/>
            <a:ext cx="6804460" cy="642938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anchor="ctr"/>
          <a:lstStyle/>
          <a:p>
            <a:r>
              <a:rPr lang="ja-JP" altLang="en-US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世界第４位の</a:t>
            </a: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スマートフォン</a:t>
            </a:r>
            <a:r>
              <a:rPr lang="ja-JP" altLang="en-US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製造メーカー</a:t>
            </a:r>
            <a:endParaRPr lang="en-US" dirty="0">
              <a:solidFill>
                <a:srgbClr val="FFFFFF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78" y="1251528"/>
            <a:ext cx="5286699" cy="483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34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-1260000">
            <a:off x="5629329" y="2057110"/>
            <a:ext cx="4778602" cy="641350"/>
          </a:xfrm>
          <a:prstGeom prst="rect">
            <a:avLst/>
          </a:prstGeom>
          <a:solidFill>
            <a:srgbClr val="4140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anchor="ctr"/>
          <a:lstStyle/>
          <a:p>
            <a:pPr algn="r">
              <a:defRPr/>
            </a:pPr>
            <a:r>
              <a:rPr lang="ja-JP" altLang="en-US" dirty="0" smtClean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出荷量が</a:t>
            </a:r>
            <a:r>
              <a:rPr lang="zh-CN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前年同期比３倍</a:t>
            </a: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増加</a:t>
            </a:r>
            <a:endParaRPr lang="en-US" dirty="0">
              <a:solidFill>
                <a:prstClr val="white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 rot="-1260000">
            <a:off x="5765354" y="2552624"/>
            <a:ext cx="5472976" cy="64135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anchor="ctr"/>
          <a:lstStyle/>
          <a:p>
            <a:pPr algn="r">
              <a:defRPr/>
            </a:pPr>
            <a:r>
              <a:rPr lang="en-US" altLang="ja-JP" dirty="0" smtClean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OS</a:t>
            </a:r>
            <a:r>
              <a:rPr lang="ja-JP" altLang="en-US" dirty="0" smtClean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：</a:t>
            </a:r>
            <a:r>
              <a:rPr lang="en-US" dirty="0" smtClean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Android </a:t>
            </a:r>
            <a:r>
              <a:rPr lang="en-US" dirty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and Windows </a:t>
            </a:r>
            <a:r>
              <a:rPr lang="en-US" dirty="0" smtClean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8</a:t>
            </a:r>
            <a:endParaRPr lang="en-US" dirty="0">
              <a:solidFill>
                <a:prstClr val="white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 rot="-1260000">
            <a:off x="6067267" y="3701274"/>
            <a:ext cx="5985022" cy="64293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anchor="ctr"/>
          <a:lstStyle/>
          <a:p>
            <a:pPr algn="r">
              <a:defRPr/>
            </a:pPr>
            <a:r>
              <a:rPr lang="ja-JP" altLang="en-US" dirty="0" smtClean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「</a:t>
            </a:r>
            <a:r>
              <a:rPr lang="en-US" dirty="0" smtClean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Yoga Tablet</a:t>
            </a:r>
            <a:r>
              <a:rPr lang="ja-JP" altLang="en-US" dirty="0" smtClean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」でゲームルールを変える</a:t>
            </a:r>
            <a:endParaRPr lang="en-US" dirty="0">
              <a:solidFill>
                <a:prstClr val="white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 rot="-1260000">
            <a:off x="5304534" y="3347146"/>
            <a:ext cx="5792263" cy="64135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anchor="ctr"/>
          <a:lstStyle/>
          <a:p>
            <a:pPr algn="r">
              <a:defRPr/>
            </a:pPr>
            <a:r>
              <a:rPr lang="en-US" altLang="zh-CN" dirty="0" smtClean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PC</a:t>
            </a:r>
            <a:r>
              <a:rPr lang="ja-JP" altLang="en-US" dirty="0" smtClean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との融合</a:t>
            </a:r>
            <a:endParaRPr lang="en-US" dirty="0">
              <a:solidFill>
                <a:prstClr val="white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60421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426" y="695478"/>
            <a:ext cx="6736255" cy="536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「</a:t>
            </a:r>
            <a:r>
              <a:rPr altLang="zh-CN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PC+</a:t>
            </a: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時代」で勝つ：タブレット</a:t>
            </a:r>
            <a:r>
              <a:rPr altLang="ja-JP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PC</a:t>
            </a:r>
            <a:endParaRPr dirty="0"/>
          </a:p>
        </p:txBody>
      </p:sp>
      <p:grpSp>
        <p:nvGrpSpPr>
          <p:cNvPr id="60424" name="Group 2"/>
          <p:cNvGrpSpPr>
            <a:grpSpLocks/>
          </p:cNvGrpSpPr>
          <p:nvPr/>
        </p:nvGrpSpPr>
        <p:grpSpPr bwMode="auto">
          <a:xfrm>
            <a:off x="8185150" y="5035550"/>
            <a:ext cx="3468688" cy="1022350"/>
            <a:chOff x="7195742" y="4693984"/>
            <a:chExt cx="4784964" cy="1411334"/>
          </a:xfrm>
        </p:grpSpPr>
        <p:pic>
          <p:nvPicPr>
            <p:cNvPr id="60425" name="Picture 2" descr="C:\Users\kathyp\Documents\00_Brand-Resources\Multimode Elements\Multimode Icons\PNG\Multimode-Icon_HOLD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5742" y="4693984"/>
              <a:ext cx="1411334" cy="141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6" name="Picture 3" descr="C:\Users\kathyp\Documents\00_Brand-Resources\Multimode Elements\Multimode Icons\PNG\Multimode-Icon_STAND-Pivot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2557" y="4693984"/>
              <a:ext cx="1411334" cy="141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7" name="Picture 4" descr="C:\Users\kathyp\Documents\00_Brand-Resources\Multimode Elements\Multimode Icons\PNG\Multimode-Icon_TILT-Pivot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9372" y="4693984"/>
              <a:ext cx="1411334" cy="1411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06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/>
          <p:cNvSpPr/>
          <p:nvPr/>
        </p:nvSpPr>
        <p:spPr>
          <a:xfrm rot="-1260000">
            <a:off x="4894246" y="2063579"/>
            <a:ext cx="7039818" cy="64657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anchor="ctr"/>
          <a:lstStyle/>
          <a:p>
            <a:pPr algn="r"/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「</a:t>
            </a:r>
            <a:r>
              <a:rPr lang="en-US" altLang="ja-JP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IBM X86</a:t>
            </a: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」サーバーの買収</a:t>
            </a:r>
            <a:endParaRPr lang="en-US" altLang="zh-CN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-1260000">
            <a:off x="6913823" y="2409396"/>
            <a:ext cx="4787411" cy="642938"/>
          </a:xfrm>
          <a:prstGeom prst="rect">
            <a:avLst/>
          </a:prstGeom>
          <a:solidFill>
            <a:srgbClr val="4140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anchor="ctr"/>
          <a:lstStyle/>
          <a:p>
            <a:pPr algn="r">
              <a:defRPr/>
            </a:pPr>
            <a:r>
              <a:rPr lang="ja-JP" altLang="en-US" dirty="0" smtClean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サーバーとストレージに</a:t>
            </a:r>
            <a:r>
              <a:rPr lang="zh-CN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集中</a:t>
            </a:r>
            <a:endParaRPr lang="en-US" dirty="0">
              <a:solidFill>
                <a:prstClr val="white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 rot="-1260000">
            <a:off x="7304419" y="3091619"/>
            <a:ext cx="4052964" cy="646574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anchor="ctr"/>
          <a:lstStyle/>
          <a:p>
            <a:pPr algn="r"/>
            <a:r>
              <a:rPr lang="en-US" altLang="zh-CN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EMC</a:t>
            </a:r>
            <a:r>
              <a:rPr lang="ja-JP" altLang="en-US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との連携</a:t>
            </a:r>
            <a:endParaRPr lang="en-US" altLang="zh-CN" dirty="0">
              <a:solidFill>
                <a:srgbClr val="FFFFFF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 rot="-1260000">
            <a:off x="7682324" y="3807829"/>
            <a:ext cx="3171396" cy="64135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anchor="ctr"/>
          <a:lstStyle/>
          <a:p>
            <a:pPr algn="r"/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業界での受賞が多い</a:t>
            </a:r>
            <a:endParaRPr lang="en-US" dirty="0">
              <a:solidFill>
                <a:srgbClr val="FFFFFF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31750" name="Picture 10" descr="TS430_Hero_BK_FA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725" y="1391053"/>
            <a:ext cx="7850188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「</a:t>
            </a:r>
            <a:r>
              <a:rPr altLang="zh-CN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PC+</a:t>
            </a: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時代」で勝つ：企業レベル</a:t>
            </a:r>
            <a:endParaRPr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625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-1260000">
            <a:off x="5926631" y="3743476"/>
            <a:ext cx="6422683" cy="64163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rtlCol="0" anchor="ctr"/>
          <a:lstStyle/>
          <a:p>
            <a:pPr algn="r" defTabSz="121898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dirty="0" smtClean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「</a:t>
            </a:r>
            <a:r>
              <a:rPr lang="en-US" altLang="zh-CN" dirty="0" smtClean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Stoneware</a:t>
            </a:r>
            <a:r>
              <a:rPr lang="ja-JP" altLang="en-US" dirty="0" smtClean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」戦略駆動</a:t>
            </a:r>
            <a:endParaRPr lang="en-US" altLang="zh-CN" dirty="0">
              <a:solidFill>
                <a:prstClr val="white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dirty="0" smtClean="0">
                <a:solidFill>
                  <a:srgbClr val="939598"/>
                </a:solidFill>
                <a:cs typeface="Arial" pitchFamily="34" charset="0"/>
              </a:rPr>
              <a:t>2014 LENOVO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「</a:t>
            </a:r>
            <a:r>
              <a:rPr altLang="zh-CN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PC+</a:t>
            </a: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時代」で勝つ：生態系統とクラウドサービス</a:t>
            </a:r>
            <a:endParaRPr lang="en-US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 rot="-1260000">
            <a:off x="5666598" y="2533761"/>
            <a:ext cx="6310310" cy="64163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rtlCol="0" anchor="ctr"/>
          <a:lstStyle/>
          <a:p>
            <a:pPr algn="r"/>
            <a:r>
              <a:rPr lang="ja-JP" altLang="en-US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「</a:t>
            </a:r>
            <a:r>
              <a:rPr lang="en-US" altLang="zh-CN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PC+</a:t>
            </a:r>
            <a:r>
              <a:rPr lang="ja-JP" altLang="en-US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体験」への完備化</a:t>
            </a:r>
            <a:endParaRPr lang="en-US" altLang="zh-CN" dirty="0">
              <a:solidFill>
                <a:srgbClr val="FFFFFF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 rot="-1260000">
            <a:off x="5765402" y="3108263"/>
            <a:ext cx="6289601" cy="641637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rtlCol="0" anchor="ctr"/>
          <a:lstStyle/>
          <a:p>
            <a:pPr lvl="0" algn="r"/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聯想</a:t>
            </a:r>
            <a:r>
              <a:rPr lang="en-US" altLang="zh-CN" dirty="0" smtClean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apps</a:t>
            </a:r>
            <a:r>
              <a:rPr lang="ja-JP" altLang="en-US" dirty="0" smtClean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のダウンロード数が</a:t>
            </a:r>
            <a:r>
              <a:rPr lang="en-US" altLang="zh-CN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5.3b</a:t>
            </a: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に達した</a:t>
            </a:r>
            <a:endParaRPr lang="en-US" dirty="0" smtClean="0">
              <a:solidFill>
                <a:prstClr val="white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25" y="1424363"/>
            <a:ext cx="5833241" cy="437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dirty="0" smtClean="0">
                <a:solidFill>
                  <a:srgbClr val="939598"/>
                </a:solidFill>
                <a:cs typeface="Arial" pitchFamily="34" charset="0"/>
              </a:rPr>
              <a:t>2014 LENOVO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「</a:t>
            </a:r>
            <a:r>
              <a:rPr lang="en-US" altLang="zh-CN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PC+</a:t>
            </a: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時代」で勝つ：多様式</a:t>
            </a:r>
            <a:r>
              <a:rPr 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PCs</a:t>
            </a:r>
            <a:endParaRPr lang="en-US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982316" y="4234372"/>
            <a:ext cx="3517579" cy="821212"/>
            <a:chOff x="7845870" y="4890133"/>
            <a:chExt cx="4044254" cy="9441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5870" y="4890133"/>
              <a:ext cx="944169" cy="9441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79232" y="4890133"/>
              <a:ext cx="944169" cy="94416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2594" y="4890133"/>
              <a:ext cx="944169" cy="94416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45955" y="4890133"/>
              <a:ext cx="944169" cy="944169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 rot="-1260000">
            <a:off x="3119401" y="2069226"/>
            <a:ext cx="5989078" cy="64163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rtlCol="0" anchor="ctr"/>
          <a:lstStyle/>
          <a:p>
            <a:pPr algn="r"/>
            <a:r>
              <a:rPr lang="ja-JP" altLang="en-US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多様式使用体験の設定</a:t>
            </a:r>
            <a:endParaRPr lang="en-US" altLang="zh-CN" dirty="0">
              <a:solidFill>
                <a:srgbClr val="FFFFFF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8" name="Rectangle 17"/>
          <p:cNvSpPr/>
          <p:nvPr/>
        </p:nvSpPr>
        <p:spPr>
          <a:xfrm rot="-1260000">
            <a:off x="4788828" y="2235084"/>
            <a:ext cx="5175705" cy="641637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rtlCol="0" anchor="ctr"/>
          <a:lstStyle/>
          <a:p>
            <a:pPr lvl="0" algn="r"/>
            <a:r>
              <a:rPr lang="ja-JP" altLang="en-US" dirty="0" smtClean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「</a:t>
            </a:r>
            <a:r>
              <a:rPr lang="en-US" dirty="0" smtClean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Yoga 2</a:t>
            </a:r>
            <a:r>
              <a:rPr lang="ja-JP" altLang="en-US" dirty="0" smtClean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」のグローバル化</a:t>
            </a:r>
            <a:endParaRPr lang="en-US" dirty="0" smtClean="0">
              <a:solidFill>
                <a:prstClr val="white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9" name="Rectangle 18"/>
          <p:cNvSpPr/>
          <p:nvPr/>
        </p:nvSpPr>
        <p:spPr>
          <a:xfrm rot="-1260000">
            <a:off x="5396228" y="2610629"/>
            <a:ext cx="5454079" cy="64163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rtlCol="0" anchor="ctr"/>
          <a:lstStyle/>
          <a:p>
            <a:pPr algn="r"/>
            <a:r>
              <a:rPr lang="ja-JP" altLang="en-US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「</a:t>
            </a:r>
            <a:r>
              <a:rPr lang="en-US" altLang="zh-CN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Yoga</a:t>
            </a:r>
            <a:r>
              <a:rPr lang="ja-JP" altLang="en-US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」出荷の拡大</a:t>
            </a:r>
            <a:r>
              <a:rPr lang="en-US" dirty="0" smtClean="0">
                <a:solidFill>
                  <a:prstClr val="white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76" y="853038"/>
            <a:ext cx="4939696" cy="64325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573" y="2691776"/>
            <a:ext cx="5038195" cy="444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3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numCol="1" compatLnSpc="1">
            <a:prstTxWarp prst="textNoShape">
              <a:avLst/>
            </a:prstTxWarp>
          </a:bodyPr>
          <a:lstStyle/>
          <a:p>
            <a:pPr defTabSz="1217613">
              <a:tabLst>
                <a:tab pos="1217613" algn="l"/>
              </a:tabLst>
            </a:pP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「</a:t>
            </a:r>
            <a:r>
              <a:rPr altLang="zh-CN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PC+</a:t>
            </a: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時代」で勝つ：</a:t>
            </a:r>
            <a:r>
              <a:rPr altLang="zh-CN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PC</a:t>
            </a:r>
          </a:p>
        </p:txBody>
      </p:sp>
      <p:sp>
        <p:nvSpPr>
          <p:cNvPr id="5" name="Rectangle 4"/>
          <p:cNvSpPr/>
          <p:nvPr/>
        </p:nvSpPr>
        <p:spPr>
          <a:xfrm rot="-1260000">
            <a:off x="5529522" y="2108219"/>
            <a:ext cx="4382216" cy="641350"/>
          </a:xfrm>
          <a:prstGeom prst="rect">
            <a:avLst/>
          </a:prstGeom>
          <a:solidFill>
            <a:srgbClr val="4140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anchor="ctr"/>
          <a:lstStyle/>
          <a:p>
            <a:pPr algn="r"/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世界最大な</a:t>
            </a:r>
            <a:r>
              <a:rPr lang="en-US" altLang="ja-JP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PC</a:t>
            </a: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製造メーカー</a:t>
            </a:r>
            <a:endParaRPr lang="en-US" dirty="0">
              <a:solidFill>
                <a:srgbClr val="FFFFFF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5" name="Rectangle 14"/>
          <p:cNvSpPr/>
          <p:nvPr/>
        </p:nvSpPr>
        <p:spPr>
          <a:xfrm rot="-1260000">
            <a:off x="6291950" y="3519895"/>
            <a:ext cx="6012034" cy="811119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anchor="ctr"/>
          <a:lstStyle/>
          <a:p>
            <a:pPr algn="r"/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世界七つの</a:t>
            </a:r>
            <a:r>
              <a:rPr lang="en-US" altLang="zh-CN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PC</a:t>
            </a: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市場の内、</a:t>
            </a:r>
            <a:endParaRPr lang="en-US" altLang="ja-JP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algn="r"/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五つの市場でシェア第一位</a:t>
            </a:r>
            <a:endParaRPr lang="en-US" dirty="0">
              <a:solidFill>
                <a:srgbClr val="FFFFFF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 rot="-1260000">
            <a:off x="6048980" y="3150726"/>
            <a:ext cx="5034476" cy="641350"/>
          </a:xfrm>
          <a:prstGeom prst="rect">
            <a:avLst/>
          </a:pr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anchor="ctr"/>
          <a:lstStyle/>
          <a:p>
            <a:pPr algn="r"/>
            <a:r>
              <a:rPr lang="ja-JP" altLang="en-US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ビジネス用</a:t>
            </a:r>
            <a:r>
              <a:rPr lang="en-US" altLang="zh-CN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PC</a:t>
            </a:r>
            <a:r>
              <a:rPr lang="ja-JP" altLang="en-US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市場が世界一</a:t>
            </a:r>
            <a:endParaRPr lang="en-US" altLang="zh-CN" dirty="0">
              <a:solidFill>
                <a:srgbClr val="FFFFFF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7" name="Rectangle 16"/>
          <p:cNvSpPr/>
          <p:nvPr/>
        </p:nvSpPr>
        <p:spPr>
          <a:xfrm rot="-1260000">
            <a:off x="5746886" y="2587136"/>
            <a:ext cx="4935872" cy="642937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274320" bIns="0" anchor="ctr"/>
          <a:lstStyle/>
          <a:p>
            <a:pPr algn="r"/>
            <a:r>
              <a:rPr lang="en-US" altLang="zh-CN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PC</a:t>
            </a:r>
            <a:r>
              <a:rPr lang="ja-JP" altLang="en-US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市場が世界一</a:t>
            </a:r>
            <a:endParaRPr lang="en-US" altLang="zh-CN" dirty="0">
              <a:solidFill>
                <a:srgbClr val="FFFFFF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34824" name="Picture 1" descr="C:\Users\Kathy\Documents\Product Photos\ThinkCentre M93p Tiny\M93M93p_Tiny_Hero_09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62380"/>
            <a:ext cx="5795601" cy="366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0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「</a:t>
            </a:r>
            <a:r>
              <a:rPr altLang="zh-CN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PC+</a:t>
            </a: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時代」の到来</a:t>
            </a:r>
            <a:endParaRPr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28676" name="Picture 3" descr="reach-icon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088" y="1165225"/>
            <a:ext cx="2379662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354638"/>
            <a:ext cx="12188825" cy="12573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zh-CN">
              <a:solidFill>
                <a:srgbClr val="FFFFFF"/>
              </a:solidFill>
              <a:ea typeface="宋体" pitchFamily="2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9538"/>
            <a:ext cx="11474450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06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聯想の特許管理</a:t>
            </a:r>
            <a:endParaRPr lang="zh-CN" altLang="en-US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294967295"/>
          </p:nvPr>
        </p:nvSpPr>
        <p:spPr>
          <a:xfrm>
            <a:off x="0" y="6515100"/>
            <a:ext cx="3860800" cy="153988"/>
          </a:xfrm>
          <a:prstGeom prst="rect">
            <a:avLst/>
          </a:prstGeom>
        </p:spPr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2014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7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2014 LENOVO INTERNAL. All rights reserved.</a:t>
            </a:r>
            <a:endParaRPr lang="en-US" sz="1000" cap="all" dirty="0">
              <a:solidFill>
                <a:srgbClr val="93959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聯想にとって特許の価値は</a:t>
            </a:r>
            <a:endParaRPr lang="zh-CN" altLang="en-US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gray">
          <a:xfrm>
            <a:off x="222365" y="898425"/>
            <a:ext cx="11120063" cy="677379"/>
          </a:xfrm>
          <a:prstGeom prst="rect">
            <a:avLst/>
          </a:prstGeom>
        </p:spPr>
        <p:txBody>
          <a:bodyPr wrap="square" lIns="121899" tIns="60949" rIns="121899" bIns="60949" anchor="ctr" anchorCtr="0"/>
          <a:lstStyle>
            <a:lvl1pPr marL="0" algn="l" defTabSz="1218987" rtl="0" eaLnBrk="1" latinLnBrk="0" hangingPunct="1">
              <a:lnSpc>
                <a:spcPct val="100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600" kern="1200" cap="none" spc="0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3348364" y="2268537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gray">
          <a:xfrm>
            <a:off x="3167062" y="1506537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6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ja-JP" altLang="en-US" sz="3200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特許の価値</a:t>
            </a:r>
            <a:endParaRPr lang="zh-CN" altLang="en-US" sz="32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grpSp>
        <p:nvGrpSpPr>
          <p:cNvPr id="14" name="Group 8"/>
          <p:cNvGrpSpPr>
            <a:grpSpLocks/>
          </p:cNvGrpSpPr>
          <p:nvPr/>
        </p:nvGrpSpPr>
        <p:grpSpPr bwMode="auto">
          <a:xfrm>
            <a:off x="1686910" y="3395364"/>
            <a:ext cx="2302061" cy="2016125"/>
            <a:chOff x="624" y="1583"/>
            <a:chExt cx="1312" cy="1296"/>
          </a:xfrm>
        </p:grpSpPr>
        <p:grpSp>
          <p:nvGrpSpPr>
            <p:cNvPr id="15" name="Group 9"/>
            <p:cNvGrpSpPr>
              <a:grpSpLocks/>
            </p:cNvGrpSpPr>
            <p:nvPr/>
          </p:nvGrpSpPr>
          <p:grpSpPr bwMode="auto">
            <a:xfrm>
              <a:off x="624" y="1583"/>
              <a:ext cx="1248" cy="1296"/>
              <a:chOff x="2016" y="1919"/>
              <a:chExt cx="1680" cy="1680"/>
            </a:xfrm>
          </p:grpSpPr>
          <p:sp>
            <p:nvSpPr>
              <p:cNvPr id="17" name="Oval 10"/>
              <p:cNvSpPr>
                <a:spLocks noChangeArrowheads="1"/>
              </p:cNvSpPr>
              <p:nvPr/>
            </p:nvSpPr>
            <p:spPr bwMode="gray">
              <a:xfrm>
                <a:off x="2016" y="1919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63529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18" name="Freeform 11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138 w 1321"/>
                  <a:gd name="T1" fmla="*/ 177 h 712"/>
                  <a:gd name="T2" fmla="*/ 1152 w 1321"/>
                  <a:gd name="T3" fmla="*/ 197 h 712"/>
                  <a:gd name="T4" fmla="*/ 1155 w 1321"/>
                  <a:gd name="T5" fmla="*/ 214 h 712"/>
                  <a:gd name="T6" fmla="*/ 1150 w 1321"/>
                  <a:gd name="T7" fmla="*/ 229 h 712"/>
                  <a:gd name="T8" fmla="*/ 1135 w 1321"/>
                  <a:gd name="T9" fmla="*/ 243 h 712"/>
                  <a:gd name="T10" fmla="*/ 1113 w 1321"/>
                  <a:gd name="T11" fmla="*/ 257 h 712"/>
                  <a:gd name="T12" fmla="*/ 1084 w 1321"/>
                  <a:gd name="T13" fmla="*/ 268 h 712"/>
                  <a:gd name="T14" fmla="*/ 1046 w 1321"/>
                  <a:gd name="T15" fmla="*/ 279 h 712"/>
                  <a:gd name="T16" fmla="*/ 1004 w 1321"/>
                  <a:gd name="T17" fmla="*/ 289 h 712"/>
                  <a:gd name="T18" fmla="*/ 955 w 1321"/>
                  <a:gd name="T19" fmla="*/ 296 h 712"/>
                  <a:gd name="T20" fmla="*/ 902 w 1321"/>
                  <a:gd name="T21" fmla="*/ 303 h 712"/>
                  <a:gd name="T22" fmla="*/ 846 w 1321"/>
                  <a:gd name="T23" fmla="*/ 307 h 712"/>
                  <a:gd name="T24" fmla="*/ 784 w 1321"/>
                  <a:gd name="T25" fmla="*/ 313 h 712"/>
                  <a:gd name="T26" fmla="*/ 721 w 1321"/>
                  <a:gd name="T27" fmla="*/ 315 h 712"/>
                  <a:gd name="T28" fmla="*/ 696 w 1321"/>
                  <a:gd name="T29" fmla="*/ 316 h 712"/>
                  <a:gd name="T30" fmla="*/ 417 w 1321"/>
                  <a:gd name="T31" fmla="*/ 316 h 712"/>
                  <a:gd name="T32" fmla="*/ 413 w 1321"/>
                  <a:gd name="T33" fmla="*/ 316 h 712"/>
                  <a:gd name="T34" fmla="*/ 358 w 1321"/>
                  <a:gd name="T35" fmla="*/ 314 h 712"/>
                  <a:gd name="T36" fmla="*/ 305 w 1321"/>
                  <a:gd name="T37" fmla="*/ 313 h 712"/>
                  <a:gd name="T38" fmla="*/ 255 w 1321"/>
                  <a:gd name="T39" fmla="*/ 309 h 712"/>
                  <a:gd name="T40" fmla="*/ 207 w 1321"/>
                  <a:gd name="T41" fmla="*/ 306 h 712"/>
                  <a:gd name="T42" fmla="*/ 164 w 1321"/>
                  <a:gd name="T43" fmla="*/ 300 h 712"/>
                  <a:gd name="T44" fmla="*/ 124 w 1321"/>
                  <a:gd name="T45" fmla="*/ 293 h 712"/>
                  <a:gd name="T46" fmla="*/ 88 w 1321"/>
                  <a:gd name="T47" fmla="*/ 288 h 712"/>
                  <a:gd name="T48" fmla="*/ 60 w 1321"/>
                  <a:gd name="T49" fmla="*/ 280 h 712"/>
                  <a:gd name="T50" fmla="*/ 32 w 1321"/>
                  <a:gd name="T51" fmla="*/ 270 h 712"/>
                  <a:gd name="T52" fmla="*/ 18 w 1321"/>
                  <a:gd name="T53" fmla="*/ 258 h 712"/>
                  <a:gd name="T54" fmla="*/ 6 w 1321"/>
                  <a:gd name="T55" fmla="*/ 246 h 712"/>
                  <a:gd name="T56" fmla="*/ 0 w 1321"/>
                  <a:gd name="T57" fmla="*/ 232 h 712"/>
                  <a:gd name="T58" fmla="*/ 0 w 1321"/>
                  <a:gd name="T59" fmla="*/ 231 h 712"/>
                  <a:gd name="T60" fmla="*/ 4 w 1321"/>
                  <a:gd name="T61" fmla="*/ 215 h 712"/>
                  <a:gd name="T62" fmla="*/ 16 w 1321"/>
                  <a:gd name="T63" fmla="*/ 198 h 712"/>
                  <a:gd name="T64" fmla="*/ 44 w 1321"/>
                  <a:gd name="T65" fmla="*/ 164 h 712"/>
                  <a:gd name="T66" fmla="*/ 80 w 1321"/>
                  <a:gd name="T67" fmla="*/ 133 h 712"/>
                  <a:gd name="T68" fmla="*/ 128 w 1321"/>
                  <a:gd name="T69" fmla="*/ 105 h 712"/>
                  <a:gd name="T70" fmla="*/ 178 w 1321"/>
                  <a:gd name="T71" fmla="*/ 78 h 712"/>
                  <a:gd name="T72" fmla="*/ 235 w 1321"/>
                  <a:gd name="T73" fmla="*/ 54 h 712"/>
                  <a:gd name="T74" fmla="*/ 299 w 1321"/>
                  <a:gd name="T75" fmla="*/ 37 h 712"/>
                  <a:gd name="T76" fmla="*/ 363 w 1321"/>
                  <a:gd name="T77" fmla="*/ 20 h 712"/>
                  <a:gd name="T78" fmla="*/ 435 w 1321"/>
                  <a:gd name="T79" fmla="*/ 10 h 712"/>
                  <a:gd name="T80" fmla="*/ 508 w 1321"/>
                  <a:gd name="T81" fmla="*/ 4 h 712"/>
                  <a:gd name="T82" fmla="*/ 584 w 1321"/>
                  <a:gd name="T83" fmla="*/ 0 h 712"/>
                  <a:gd name="T84" fmla="*/ 584 w 1321"/>
                  <a:gd name="T85" fmla="*/ 0 h 712"/>
                  <a:gd name="T86" fmla="*/ 664 w 1321"/>
                  <a:gd name="T87" fmla="*/ 4 h 712"/>
                  <a:gd name="T88" fmla="*/ 741 w 1321"/>
                  <a:gd name="T89" fmla="*/ 10 h 712"/>
                  <a:gd name="T90" fmla="*/ 815 w 1321"/>
                  <a:gd name="T91" fmla="*/ 23 h 712"/>
                  <a:gd name="T92" fmla="*/ 884 w 1321"/>
                  <a:gd name="T93" fmla="*/ 40 h 712"/>
                  <a:gd name="T94" fmla="*/ 947 w 1321"/>
                  <a:gd name="T95" fmla="*/ 61 h 712"/>
                  <a:gd name="T96" fmla="*/ 1005 w 1321"/>
                  <a:gd name="T97" fmla="*/ 86 h 712"/>
                  <a:gd name="T98" fmla="*/ 1057 w 1321"/>
                  <a:gd name="T99" fmla="*/ 113 h 712"/>
                  <a:gd name="T100" fmla="*/ 1101 w 1321"/>
                  <a:gd name="T101" fmla="*/ 144 h 712"/>
                  <a:gd name="T102" fmla="*/ 1138 w 1321"/>
                  <a:gd name="T103" fmla="*/ 177 h 712"/>
                  <a:gd name="T104" fmla="*/ 1138 w 1321"/>
                  <a:gd name="T105" fmla="*/ 177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Text Box 12"/>
            <p:cNvSpPr txBox="1">
              <a:spLocks noChangeArrowheads="1"/>
            </p:cNvSpPr>
            <p:nvPr/>
          </p:nvSpPr>
          <p:spPr bwMode="gray">
            <a:xfrm>
              <a:off x="624" y="2095"/>
              <a:ext cx="131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FF7C23"/>
                </a:buClr>
              </a:pPr>
              <a:r>
                <a:rPr lang="ja-JP" altLang="en-US" sz="1600" b="1" dirty="0" smtClean="0">
                  <a:solidFill>
                    <a:srgbClr val="FFFFFF"/>
                  </a:solidFill>
                  <a:latin typeface="Meiryo" pitchFamily="34" charset="-128"/>
                  <a:ea typeface="Meiryo" pitchFamily="34" charset="-128"/>
                  <a:cs typeface="Meiryo" pitchFamily="34" charset="-128"/>
                </a:rPr>
                <a:t>業務安全運営への確保</a:t>
              </a:r>
              <a:endParaRPr lang="en-US" altLang="zh-CN" sz="1600" b="1" dirty="0" smtClean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endParaRPr>
            </a:p>
            <a:p>
              <a:pPr algn="ctr" eaLnBrk="1" hangingPunct="1">
                <a:spcBef>
                  <a:spcPct val="20000"/>
                </a:spcBef>
                <a:buClr>
                  <a:srgbClr val="FF7C23"/>
                </a:buClr>
              </a:pPr>
              <a:r>
                <a:rPr lang="ja-JP" altLang="en-US" sz="1600" b="1" dirty="0" smtClean="0">
                  <a:solidFill>
                    <a:srgbClr val="FFFFFF"/>
                  </a:solidFill>
                  <a:latin typeface="Meiryo" pitchFamily="34" charset="-128"/>
                  <a:ea typeface="Meiryo" pitchFamily="34" charset="-128"/>
                  <a:cs typeface="Meiryo" pitchFamily="34" charset="-128"/>
                </a:rPr>
                <a:t>業務開拓への支援</a:t>
              </a:r>
              <a:endParaRPr lang="zh-CN" altLang="en-US" sz="1600" b="1" dirty="0">
                <a:solidFill>
                  <a:srgbClr val="FFFFFF"/>
                </a:solidFill>
                <a:latin typeface="Meiryo" pitchFamily="34" charset="-128"/>
                <a:ea typeface="Meiryo" pitchFamily="34" charset="-128"/>
                <a:cs typeface="Meiryo" pitchFamily="34" charset="-128"/>
              </a:endParaRPr>
            </a:p>
          </p:txBody>
        </p:sp>
      </p:grp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5008241" y="3396921"/>
            <a:ext cx="2334069" cy="2024579"/>
            <a:chOff x="1776" y="2476"/>
            <a:chExt cx="1019" cy="958"/>
          </a:xfrm>
        </p:grpSpPr>
        <p:grpSp>
          <p:nvGrpSpPr>
            <p:cNvPr id="20" name="Group 15"/>
            <p:cNvGrpSpPr>
              <a:grpSpLocks/>
            </p:cNvGrpSpPr>
            <p:nvPr/>
          </p:nvGrpSpPr>
          <p:grpSpPr bwMode="auto">
            <a:xfrm>
              <a:off x="1776" y="2476"/>
              <a:ext cx="960" cy="958"/>
              <a:chOff x="2016" y="1920"/>
              <a:chExt cx="1680" cy="1680"/>
            </a:xfrm>
          </p:grpSpPr>
          <p:sp>
            <p:nvSpPr>
              <p:cNvPr id="23" name="Oval 1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5137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  <p:sp>
            <p:nvSpPr>
              <p:cNvPr id="24" name="Freeform 17"/>
              <p:cNvSpPr>
                <a:spLocks/>
              </p:cNvSpPr>
              <p:nvPr/>
            </p:nvSpPr>
            <p:spPr bwMode="gray">
              <a:xfrm>
                <a:off x="2209" y="1948"/>
                <a:ext cx="1295" cy="633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zh-CN" altLang="en-US" sz="2000" b="1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charset="0"/>
                </a:endParaRPr>
              </a:p>
            </p:txBody>
          </p:sp>
        </p:grpSp>
        <p:sp>
          <p:nvSpPr>
            <p:cNvPr id="21" name="Text Box 18"/>
            <p:cNvSpPr txBox="1">
              <a:spLocks noChangeArrowheads="1"/>
            </p:cNvSpPr>
            <p:nvPr/>
          </p:nvSpPr>
          <p:spPr bwMode="gray">
            <a:xfrm>
              <a:off x="1776" y="2852"/>
              <a:ext cx="1019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ja-JP" altLang="en-US" sz="20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創造優勢への保護</a:t>
              </a:r>
              <a:endParaRPr lang="en-US" altLang="zh-CN" sz="20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ja-JP" altLang="en-US" sz="2000" b="1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競争障壁の設置</a:t>
              </a:r>
              <a:endParaRPr lang="en-US" altLang="zh-CN" sz="2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Oval 19"/>
          <p:cNvSpPr>
            <a:spLocks noChangeArrowheads="1"/>
          </p:cNvSpPr>
          <p:nvPr/>
        </p:nvSpPr>
        <p:spPr bwMode="gray">
          <a:xfrm>
            <a:off x="1958544" y="5641998"/>
            <a:ext cx="1579562" cy="438150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2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424292" y="3396920"/>
            <a:ext cx="2279097" cy="2814967"/>
            <a:chOff x="4272" y="2448"/>
            <a:chExt cx="995" cy="1332"/>
          </a:xfrm>
        </p:grpSpPr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4272" y="2448"/>
              <a:ext cx="995" cy="965"/>
              <a:chOff x="2400" y="1488"/>
              <a:chExt cx="1194" cy="1152"/>
            </a:xfrm>
          </p:grpSpPr>
          <p:grpSp>
            <p:nvGrpSpPr>
              <p:cNvPr id="8" name="Group 28"/>
              <p:cNvGrpSpPr>
                <a:grpSpLocks/>
              </p:cNvGrpSpPr>
              <p:nvPr/>
            </p:nvGrpSpPr>
            <p:grpSpPr bwMode="auto">
              <a:xfrm>
                <a:off x="2400" y="1488"/>
                <a:ext cx="1152" cy="1152"/>
                <a:chOff x="2016" y="1920"/>
                <a:chExt cx="1680" cy="1680"/>
              </a:xfrm>
            </p:grpSpPr>
            <p:sp>
              <p:nvSpPr>
                <p:cNvPr id="10" name="Oval 2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 b="1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charset="0"/>
                  </a:endParaRPr>
                </a:p>
              </p:txBody>
            </p:sp>
            <p:sp>
              <p:nvSpPr>
                <p:cNvPr id="11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116 w 1321"/>
                    <a:gd name="T1" fmla="*/ 158 h 712"/>
                    <a:gd name="T2" fmla="*/ 1130 w 1321"/>
                    <a:gd name="T3" fmla="*/ 175 h 712"/>
                    <a:gd name="T4" fmla="*/ 1133 w 1321"/>
                    <a:gd name="T5" fmla="*/ 191 h 712"/>
                    <a:gd name="T6" fmla="*/ 1128 w 1321"/>
                    <a:gd name="T7" fmla="*/ 204 h 712"/>
                    <a:gd name="T8" fmla="*/ 1114 w 1321"/>
                    <a:gd name="T9" fmla="*/ 216 h 712"/>
                    <a:gd name="T10" fmla="*/ 1092 w 1321"/>
                    <a:gd name="T11" fmla="*/ 229 h 712"/>
                    <a:gd name="T12" fmla="*/ 1063 w 1321"/>
                    <a:gd name="T13" fmla="*/ 239 h 712"/>
                    <a:gd name="T14" fmla="*/ 1026 w 1321"/>
                    <a:gd name="T15" fmla="*/ 248 h 712"/>
                    <a:gd name="T16" fmla="*/ 985 w 1321"/>
                    <a:gd name="T17" fmla="*/ 257 h 712"/>
                    <a:gd name="T18" fmla="*/ 937 w 1321"/>
                    <a:gd name="T19" fmla="*/ 264 h 712"/>
                    <a:gd name="T20" fmla="*/ 885 w 1321"/>
                    <a:gd name="T21" fmla="*/ 270 h 712"/>
                    <a:gd name="T22" fmla="*/ 830 w 1321"/>
                    <a:gd name="T23" fmla="*/ 273 h 712"/>
                    <a:gd name="T24" fmla="*/ 769 w 1321"/>
                    <a:gd name="T25" fmla="*/ 279 h 712"/>
                    <a:gd name="T26" fmla="*/ 707 w 1321"/>
                    <a:gd name="T27" fmla="*/ 280 h 712"/>
                    <a:gd name="T28" fmla="*/ 683 w 1321"/>
                    <a:gd name="T29" fmla="*/ 281 h 712"/>
                    <a:gd name="T30" fmla="*/ 409 w 1321"/>
                    <a:gd name="T31" fmla="*/ 281 h 712"/>
                    <a:gd name="T32" fmla="*/ 405 w 1321"/>
                    <a:gd name="T33" fmla="*/ 281 h 712"/>
                    <a:gd name="T34" fmla="*/ 351 w 1321"/>
                    <a:gd name="T35" fmla="*/ 280 h 712"/>
                    <a:gd name="T36" fmla="*/ 299 w 1321"/>
                    <a:gd name="T37" fmla="*/ 279 h 712"/>
                    <a:gd name="T38" fmla="*/ 250 w 1321"/>
                    <a:gd name="T39" fmla="*/ 275 h 712"/>
                    <a:gd name="T40" fmla="*/ 203 w 1321"/>
                    <a:gd name="T41" fmla="*/ 272 h 712"/>
                    <a:gd name="T42" fmla="*/ 161 w 1321"/>
                    <a:gd name="T43" fmla="*/ 267 h 712"/>
                    <a:gd name="T44" fmla="*/ 122 w 1321"/>
                    <a:gd name="T45" fmla="*/ 261 h 712"/>
                    <a:gd name="T46" fmla="*/ 86 w 1321"/>
                    <a:gd name="T47" fmla="*/ 256 h 712"/>
                    <a:gd name="T48" fmla="*/ 59 w 1321"/>
                    <a:gd name="T49" fmla="*/ 249 h 712"/>
                    <a:gd name="T50" fmla="*/ 31 w 1321"/>
                    <a:gd name="T51" fmla="*/ 240 h 712"/>
                    <a:gd name="T52" fmla="*/ 18 w 1321"/>
                    <a:gd name="T53" fmla="*/ 230 h 712"/>
                    <a:gd name="T54" fmla="*/ 6 w 1321"/>
                    <a:gd name="T55" fmla="*/ 219 h 712"/>
                    <a:gd name="T56" fmla="*/ 0 w 1321"/>
                    <a:gd name="T57" fmla="*/ 207 h 712"/>
                    <a:gd name="T58" fmla="*/ 0 w 1321"/>
                    <a:gd name="T59" fmla="*/ 206 h 712"/>
                    <a:gd name="T60" fmla="*/ 4 w 1321"/>
                    <a:gd name="T61" fmla="*/ 191 h 712"/>
                    <a:gd name="T62" fmla="*/ 16 w 1321"/>
                    <a:gd name="T63" fmla="*/ 176 h 712"/>
                    <a:gd name="T64" fmla="*/ 43 w 1321"/>
                    <a:gd name="T65" fmla="*/ 146 h 712"/>
                    <a:gd name="T66" fmla="*/ 78 w 1321"/>
                    <a:gd name="T67" fmla="*/ 118 h 712"/>
                    <a:gd name="T68" fmla="*/ 126 w 1321"/>
                    <a:gd name="T69" fmla="*/ 93 h 712"/>
                    <a:gd name="T70" fmla="*/ 175 w 1321"/>
                    <a:gd name="T71" fmla="*/ 69 h 712"/>
                    <a:gd name="T72" fmla="*/ 231 w 1321"/>
                    <a:gd name="T73" fmla="*/ 48 h 712"/>
                    <a:gd name="T74" fmla="*/ 293 w 1321"/>
                    <a:gd name="T75" fmla="*/ 33 h 712"/>
                    <a:gd name="T76" fmla="*/ 356 w 1321"/>
                    <a:gd name="T77" fmla="*/ 18 h 712"/>
                    <a:gd name="T78" fmla="*/ 427 w 1321"/>
                    <a:gd name="T79" fmla="*/ 9 h 712"/>
                    <a:gd name="T80" fmla="*/ 498 w 1321"/>
                    <a:gd name="T81" fmla="*/ 4 h 712"/>
                    <a:gd name="T82" fmla="*/ 573 w 1321"/>
                    <a:gd name="T83" fmla="*/ 0 h 712"/>
                    <a:gd name="T84" fmla="*/ 573 w 1321"/>
                    <a:gd name="T85" fmla="*/ 0 h 712"/>
                    <a:gd name="T86" fmla="*/ 651 w 1321"/>
                    <a:gd name="T87" fmla="*/ 4 h 712"/>
                    <a:gd name="T88" fmla="*/ 727 w 1321"/>
                    <a:gd name="T89" fmla="*/ 9 h 712"/>
                    <a:gd name="T90" fmla="*/ 800 w 1321"/>
                    <a:gd name="T91" fmla="*/ 20 h 712"/>
                    <a:gd name="T92" fmla="*/ 867 w 1321"/>
                    <a:gd name="T93" fmla="*/ 36 h 712"/>
                    <a:gd name="T94" fmla="*/ 929 w 1321"/>
                    <a:gd name="T95" fmla="*/ 54 h 712"/>
                    <a:gd name="T96" fmla="*/ 986 w 1321"/>
                    <a:gd name="T97" fmla="*/ 77 h 712"/>
                    <a:gd name="T98" fmla="*/ 1037 w 1321"/>
                    <a:gd name="T99" fmla="*/ 101 h 712"/>
                    <a:gd name="T100" fmla="*/ 1080 w 1321"/>
                    <a:gd name="T101" fmla="*/ 128 h 712"/>
                    <a:gd name="T102" fmla="*/ 1116 w 1321"/>
                    <a:gd name="T103" fmla="*/ 158 h 712"/>
                    <a:gd name="T104" fmla="*/ 1116 w 1321"/>
                    <a:gd name="T105" fmla="*/ 15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9" name="Text Box 31"/>
              <p:cNvSpPr txBox="1">
                <a:spLocks noChangeArrowheads="1"/>
              </p:cNvSpPr>
              <p:nvPr/>
            </p:nvSpPr>
            <p:spPr bwMode="gray">
              <a:xfrm>
                <a:off x="2400" y="1937"/>
                <a:ext cx="1194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algn="ctr"/>
                <a:r>
                  <a:rPr lang="ja-JP" altLang="en-US" sz="1400" b="1" dirty="0" smtClean="0">
                    <a:solidFill>
                      <a:srgbClr val="FFFFFF"/>
                    </a:solidFill>
                    <a:latin typeface="Meiryo" pitchFamily="34" charset="-128"/>
                    <a:ea typeface="Meiryo" pitchFamily="34" charset="-128"/>
                    <a:cs typeface="Meiryo" pitchFamily="34" charset="-128"/>
                  </a:rPr>
                  <a:t>特許利益の獲得</a:t>
                </a:r>
                <a:endParaRPr lang="en-US" altLang="zh-CN" sz="1400" b="1" dirty="0" smtClean="0">
                  <a:solidFill>
                    <a:srgbClr val="FFFFFF"/>
                  </a:solidFill>
                  <a:latin typeface="Meiryo" pitchFamily="34" charset="-128"/>
                  <a:ea typeface="Meiryo" pitchFamily="34" charset="-128"/>
                  <a:cs typeface="Meiryo" pitchFamily="34" charset="-128"/>
                </a:endParaRPr>
              </a:p>
              <a:p>
                <a:pPr algn="ctr"/>
                <a:r>
                  <a:rPr lang="ja-JP" altLang="en-US" sz="1400" b="1" dirty="0" smtClean="0">
                    <a:solidFill>
                      <a:srgbClr val="FFFFFF"/>
                    </a:solidFill>
                    <a:latin typeface="Meiryo" pitchFamily="34" charset="-128"/>
                    <a:ea typeface="Meiryo" pitchFamily="34" charset="-128"/>
                    <a:cs typeface="Meiryo" pitchFamily="34" charset="-128"/>
                  </a:rPr>
                  <a:t>特許使用対価支出の縮小</a:t>
                </a:r>
                <a:endParaRPr lang="en-US" altLang="zh-CN" sz="1400" b="1" dirty="0">
                  <a:solidFill>
                    <a:srgbClr val="FFFFFF"/>
                  </a:solidFill>
                  <a:latin typeface="Meiryo" pitchFamily="34" charset="-128"/>
                  <a:ea typeface="Meiryo" pitchFamily="34" charset="-128"/>
                  <a:cs typeface="Meiryo" pitchFamily="34" charset="-128"/>
                </a:endParaRPr>
              </a:p>
            </p:txBody>
          </p:sp>
        </p:grpSp>
        <p:sp>
          <p:nvSpPr>
            <p:cNvPr id="7" name="Oval 32"/>
            <p:cNvSpPr>
              <a:spLocks noChangeArrowheads="1"/>
            </p:cNvSpPr>
            <p:nvPr/>
          </p:nvSpPr>
          <p:spPr bwMode="gray">
            <a:xfrm>
              <a:off x="4272" y="3504"/>
              <a:ext cx="995" cy="276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67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0" y="1191061"/>
            <a:ext cx="12188825" cy="331787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9358" y="1191061"/>
            <a:ext cx="5745053" cy="7381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sz="4400" dirty="0" smtClean="0">
                <a:latin typeface="Arial"/>
                <a:cs typeface="Arial"/>
              </a:rPr>
              <a:t>»</a:t>
            </a:r>
            <a:r>
              <a:rPr sz="4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 </a:t>
            </a:r>
            <a:r>
              <a:rPr lang="ja-JP" altLang="en-US" sz="44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聯想の業務</a:t>
            </a:r>
            <a:endParaRPr sz="4400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35844" name="Title 7"/>
          <p:cNvSpPr txBox="1">
            <a:spLocks/>
          </p:cNvSpPr>
          <p:nvPr/>
        </p:nvSpPr>
        <p:spPr bwMode="gray">
          <a:xfrm>
            <a:off x="293361" y="2415841"/>
            <a:ext cx="86296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6475"/>
              </a:lnSpc>
            </a:pPr>
            <a:r>
              <a:rPr lang="en-US" altLang="zh-CN" sz="4400" dirty="0">
                <a:solidFill>
                  <a:schemeClr val="bg1"/>
                </a:solidFill>
                <a:cs typeface="Arial" pitchFamily="34" charset="0"/>
              </a:rPr>
              <a:t>» </a:t>
            </a:r>
            <a:r>
              <a:rPr lang="ja-JP" altLang="en-US" sz="4400" dirty="0" smtClean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聯想の特許管理</a:t>
            </a:r>
            <a:endParaRPr lang="en-US" altLang="zh-CN" sz="4400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35845" name="Title 7"/>
          <p:cNvSpPr txBox="1">
            <a:spLocks/>
          </p:cNvSpPr>
          <p:nvPr/>
        </p:nvSpPr>
        <p:spPr bwMode="gray">
          <a:xfrm>
            <a:off x="293361" y="3611968"/>
            <a:ext cx="128825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9" tIns="60949" rIns="121899" bIns="60949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ts val="6475"/>
              </a:lnSpc>
            </a:pPr>
            <a:r>
              <a:rPr lang="en-US" altLang="zh-CN" sz="4400" dirty="0" smtClean="0">
                <a:solidFill>
                  <a:schemeClr val="bg1"/>
                </a:solidFill>
                <a:cs typeface="Arial" pitchFamily="34" charset="0"/>
              </a:rPr>
              <a:t>Q&amp;A</a:t>
            </a:r>
            <a:endParaRPr lang="en-US" sz="44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5847" name="Picture 16" descr="Kickoff2013-POS-Col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7888" y="4469808"/>
            <a:ext cx="3325812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2883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聯想特許戦略の発展過程</a:t>
            </a:r>
            <a:endParaRPr lang="zh-CN" altLang="en-US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cxnSp>
        <p:nvCxnSpPr>
          <p:cNvPr id="5" name="肘形连接符 4"/>
          <p:cNvCxnSpPr/>
          <p:nvPr/>
        </p:nvCxnSpPr>
        <p:spPr>
          <a:xfrm flipV="1">
            <a:off x="1229710" y="4918849"/>
            <a:ext cx="4556235" cy="1072055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肘形连接符 6"/>
          <p:cNvCxnSpPr/>
          <p:nvPr/>
        </p:nvCxnSpPr>
        <p:spPr>
          <a:xfrm rot="5400000" flipH="1" flipV="1">
            <a:off x="5778062" y="2514615"/>
            <a:ext cx="2443655" cy="2427889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8182303" y="2490966"/>
            <a:ext cx="239635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81502" y="5390739"/>
            <a:ext cx="145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ゲリラ</a:t>
            </a:r>
            <a:r>
              <a:rPr lang="zh-CN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2194" y="3935170"/>
            <a:ext cx="190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体系の構築量の積立</a:t>
            </a:r>
            <a:endParaRPr lang="zh-CN" altLang="en-US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6730" y="2756484"/>
            <a:ext cx="2045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買収と貯蓄</a:t>
            </a:r>
            <a:endParaRPr lang="en-US" altLang="zh-CN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algn="ctr"/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品質の向上</a:t>
            </a:r>
            <a:endParaRPr lang="zh-CN" altLang="en-US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80384" y="1549607"/>
            <a:ext cx="1663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攻防結合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  <a:p>
            <a:pPr algn="ctr"/>
            <a:r>
              <a:rPr lang="ja-JP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価値追求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22686" y="5056275"/>
            <a:ext cx="140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2001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年</a:t>
            </a:r>
          </a:p>
        </p:txBody>
      </p:sp>
      <p:sp>
        <p:nvSpPr>
          <p:cNvPr id="16" name="虚尾箭头 15"/>
          <p:cNvSpPr/>
          <p:nvPr/>
        </p:nvSpPr>
        <p:spPr>
          <a:xfrm>
            <a:off x="4274362" y="5486407"/>
            <a:ext cx="879062" cy="504291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1105" y="3872106"/>
            <a:ext cx="140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2005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年</a:t>
            </a:r>
          </a:p>
        </p:txBody>
      </p:sp>
      <p:sp>
        <p:nvSpPr>
          <p:cNvPr id="18" name="虚尾箭头 17">
            <a:hlinkClick r:id="rId2" action="ppaction://hlinkfile"/>
          </p:cNvPr>
          <p:cNvSpPr/>
          <p:nvPr/>
        </p:nvSpPr>
        <p:spPr>
          <a:xfrm>
            <a:off x="6532781" y="4302238"/>
            <a:ext cx="879062" cy="504291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10447" y="2710318"/>
            <a:ext cx="1403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2010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年</a:t>
            </a:r>
          </a:p>
        </p:txBody>
      </p:sp>
      <p:sp>
        <p:nvSpPr>
          <p:cNvPr id="20" name="虚尾箭头 19"/>
          <p:cNvSpPr/>
          <p:nvPr/>
        </p:nvSpPr>
        <p:spPr>
          <a:xfrm>
            <a:off x="8862123" y="3140450"/>
            <a:ext cx="879062" cy="504291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718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2014 LENOVO INTERNAL. All rights reserved.</a:t>
            </a:r>
            <a:endParaRPr lang="en-US" sz="1000" cap="all" dirty="0">
              <a:solidFill>
                <a:srgbClr val="93959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特許資産の積立策略</a:t>
            </a:r>
            <a:endParaRPr lang="zh-CN" altLang="en-US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7170" name="Picture 2" descr="http://img0.imgtn.bdimg.com/it/u=4035123213,2341913497&amp;fm=23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9130" y="2335444"/>
            <a:ext cx="7140084" cy="402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2772" y="1135115"/>
            <a:ext cx="9538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accent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価値での駆動、終わりを始まりとする、自身積立が買収合併との結合</a:t>
            </a:r>
            <a:endParaRPr lang="zh-CN" altLang="en-US" sz="3600" dirty="0" smtClean="0">
              <a:solidFill>
                <a:schemeClr val="accent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875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特許資産の積立策略ーーー自身の積立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2013 LENOVO INTERNAL. All rights reserved.</a:t>
            </a:r>
            <a:endParaRPr lang="en-US" sz="1000" cap="all" dirty="0">
              <a:solidFill>
                <a:srgbClr val="93959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5989" y="6173550"/>
            <a:ext cx="5551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Source: Lenovo patent database, Mar. 31, 2014</a:t>
            </a:r>
            <a:endParaRPr lang="zh-CN" altLang="en-US" sz="1400" dirty="0" err="1" smtClean="0"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2415" y="1310436"/>
            <a:ext cx="9900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良好な特許環境作りは、特許資産積立の基礎である</a:t>
            </a:r>
            <a:endParaRPr lang="zh-CN" altLang="en-US" sz="3200" dirty="0">
              <a:solidFill>
                <a:srgbClr val="FF0000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graphicFrame>
        <p:nvGraphicFramePr>
          <p:cNvPr id="15" name="图表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006551"/>
              </p:ext>
            </p:extLst>
          </p:nvPr>
        </p:nvGraphicFramePr>
        <p:xfrm>
          <a:off x="1907628" y="2028369"/>
          <a:ext cx="7630510" cy="3867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424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2014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特許資産の積立策略ーーー自身の積立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7916" y="1732301"/>
            <a:ext cx="55126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ja-JP" altLang="en-US" sz="3600" dirty="0" smtClean="0">
                <a:solidFill>
                  <a:schemeClr val="accent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研究開発、法務がグローバル特許品質のコントロールへの参与</a:t>
            </a:r>
            <a:endParaRPr lang="en-US" altLang="zh-CN" sz="3600" dirty="0" smtClean="0">
              <a:solidFill>
                <a:schemeClr val="accent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571500" indent="-5715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r>
              <a:rPr lang="ja-JP" altLang="en-US" sz="3600" dirty="0" smtClean="0">
                <a:solidFill>
                  <a:srgbClr val="FF0000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動態管理</a:t>
            </a:r>
            <a:endParaRPr lang="zh-CN" altLang="en-US" sz="3600" dirty="0">
              <a:solidFill>
                <a:srgbClr val="FF0000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571500" indent="-57150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u"/>
            </a:pPr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1" name="Picture 7" descr="C:\Users\chenyqc\AppData\Local\Microsoft\Windows\Temporary Internet Files\Content.Outlook\HLJT03WS\图片_副本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0855" y="896580"/>
            <a:ext cx="4679847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07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特許資産の積立策略ーーー外部への吸収合併</a:t>
            </a:r>
            <a:endParaRPr lang="zh-CN" altLang="en-US" b="1" dirty="0"/>
          </a:p>
        </p:txBody>
      </p:sp>
      <p:grpSp>
        <p:nvGrpSpPr>
          <p:cNvPr id="2" name="组合 1"/>
          <p:cNvGrpSpPr/>
          <p:nvPr/>
        </p:nvGrpSpPr>
        <p:grpSpPr>
          <a:xfrm>
            <a:off x="541585" y="1579272"/>
            <a:ext cx="10997264" cy="1289549"/>
            <a:chOff x="541585" y="1642335"/>
            <a:chExt cx="10997264" cy="1566966"/>
          </a:xfrm>
        </p:grpSpPr>
        <p:pic>
          <p:nvPicPr>
            <p:cNvPr id="2056" name="Picture 8" descr="http://img4.imgtn.bdimg.com/it/u=2401337452,1761859584&amp;fm=11&amp;gp=0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5301" y="1642336"/>
              <a:ext cx="1911697" cy="1566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4953916" y="1731226"/>
              <a:ext cx="6584933" cy="1458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accent1"/>
                </a:buClr>
                <a:buSzPct val="80000"/>
              </a:pPr>
              <a:r>
                <a:rPr lang="en-US" altLang="zh-CN" dirty="0" smtClean="0">
                  <a:latin typeface="Meiryo" pitchFamily="34" charset="-128"/>
                  <a:ea typeface="Meiryo" pitchFamily="34" charset="-128"/>
                  <a:cs typeface="Meiryo" pitchFamily="34" charset="-128"/>
                </a:rPr>
                <a:t>2000</a:t>
              </a:r>
              <a:r>
                <a:rPr lang="ja-JP" altLang="en-US" dirty="0" smtClean="0">
                  <a:latin typeface="Meiryo" pitchFamily="34" charset="-128"/>
                  <a:ea typeface="Meiryo" pitchFamily="34" charset="-128"/>
                  <a:cs typeface="Meiryo" pitchFamily="34" charset="-128"/>
                </a:rPr>
                <a:t>件以上の特許、ブランド、商標組み合わせ及び一連特許ライセンスの獲得</a:t>
              </a:r>
              <a:endParaRPr lang="en-US" altLang="zh-CN" dirty="0">
                <a:latin typeface="Meiryo" pitchFamily="34" charset="-128"/>
                <a:ea typeface="Meiryo" pitchFamily="34" charset="-128"/>
                <a:cs typeface="Meiryo" pitchFamily="34" charset="-128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541585" y="1642335"/>
              <a:ext cx="10968244" cy="1566965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70609" y="3235340"/>
            <a:ext cx="11185954" cy="1219823"/>
            <a:chOff x="527067" y="3274616"/>
            <a:chExt cx="11185954" cy="1579298"/>
          </a:xfrm>
        </p:grpSpPr>
        <p:pic>
          <p:nvPicPr>
            <p:cNvPr id="2054" name="Picture 6" descr="http://www.unwiredplanet.com/storage/up_logo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519" y="3510799"/>
              <a:ext cx="4220482" cy="1085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4953916" y="3359627"/>
              <a:ext cx="6759105" cy="1494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accent1"/>
                </a:buClr>
                <a:buSzPct val="80000"/>
              </a:pPr>
              <a:r>
                <a:rPr lang="en-US" altLang="zh-CN" dirty="0" smtClean="0">
                  <a:latin typeface="Meiryo" pitchFamily="34" charset="-128"/>
                  <a:ea typeface="Meiryo" pitchFamily="34" charset="-128"/>
                  <a:cs typeface="Meiryo" pitchFamily="34" charset="-128"/>
                </a:rPr>
                <a:t>21</a:t>
              </a:r>
              <a:r>
                <a:rPr lang="ja-JP" altLang="en-US" dirty="0" smtClean="0">
                  <a:latin typeface="Meiryo" pitchFamily="34" charset="-128"/>
                  <a:ea typeface="Meiryo" pitchFamily="34" charset="-128"/>
                  <a:cs typeface="Meiryo" pitchFamily="34" charset="-128"/>
                </a:rPr>
                <a:t>件特許、</a:t>
              </a:r>
              <a:r>
                <a:rPr lang="en-US" altLang="zh-CN" dirty="0" smtClean="0">
                  <a:latin typeface="Meiryo" pitchFamily="34" charset="-128"/>
                  <a:ea typeface="Meiryo" pitchFamily="34" charset="-128"/>
                  <a:cs typeface="Meiryo" pitchFamily="34" charset="-128"/>
                </a:rPr>
                <a:t>Unwired Planet</a:t>
              </a:r>
              <a:r>
                <a:rPr lang="ja-JP" altLang="en-US" dirty="0" smtClean="0">
                  <a:latin typeface="Meiryo" pitchFamily="34" charset="-128"/>
                  <a:ea typeface="Meiryo" pitchFamily="34" charset="-128"/>
                  <a:cs typeface="Meiryo" pitchFamily="34" charset="-128"/>
                </a:rPr>
                <a:t>の全ての知的所有権の長年間の授権を獲得</a:t>
              </a:r>
              <a:endParaRPr lang="en-US" altLang="zh-CN" dirty="0">
                <a:latin typeface="Meiryo" pitchFamily="34" charset="-128"/>
                <a:ea typeface="Meiryo" pitchFamily="34" charset="-128"/>
                <a:cs typeface="Meiryo" pitchFamily="34" charset="-128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527067" y="3274616"/>
              <a:ext cx="10968244" cy="1566965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6630" y="4666371"/>
            <a:ext cx="11033199" cy="1089848"/>
            <a:chOff x="505650" y="4928185"/>
            <a:chExt cx="11033199" cy="1566965"/>
          </a:xfrm>
        </p:grpSpPr>
        <p:sp>
          <p:nvSpPr>
            <p:cNvPr id="5" name="TextBox 4"/>
            <p:cNvSpPr txBox="1"/>
            <p:nvPr/>
          </p:nvSpPr>
          <p:spPr>
            <a:xfrm>
              <a:off x="4953916" y="5324327"/>
              <a:ext cx="6584933" cy="862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  <a:buClr>
                  <a:schemeClr val="accent1"/>
                </a:buClr>
                <a:buSzPct val="80000"/>
              </a:pPr>
              <a:r>
                <a:rPr lang="en-US" altLang="zh-CN" dirty="0" smtClean="0">
                  <a:latin typeface="Meiryo" pitchFamily="34" charset="-128"/>
                  <a:ea typeface="Meiryo" pitchFamily="34" charset="-128"/>
                  <a:cs typeface="Meiryo" pitchFamily="34" charset="-128"/>
                </a:rPr>
                <a:t>3800</a:t>
              </a:r>
              <a:r>
                <a:rPr lang="ja-JP" altLang="en-US" dirty="0" smtClean="0">
                  <a:latin typeface="Meiryo" pitchFamily="34" charset="-128"/>
                  <a:ea typeface="Meiryo" pitchFamily="34" charset="-128"/>
                  <a:cs typeface="Meiryo" pitchFamily="34" charset="-128"/>
                </a:rPr>
                <a:t>件あまりの特許を獲得</a:t>
              </a:r>
              <a:endParaRPr lang="zh-CN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endParaRPr>
            </a:p>
          </p:txBody>
        </p:sp>
        <p:pic>
          <p:nvPicPr>
            <p:cNvPr id="2060" name="Picture 12" descr="http://img5.imgtn.bdimg.com/it/u=673031878,611386945&amp;fm=21&amp;gp=0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850" y="4939923"/>
              <a:ext cx="3106881" cy="1415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圆角矩形 15"/>
            <p:cNvSpPr/>
            <p:nvPr/>
          </p:nvSpPr>
          <p:spPr>
            <a:xfrm>
              <a:off x="505650" y="4928185"/>
              <a:ext cx="10968244" cy="1566965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311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特許資産の運用策略</a:t>
            </a:r>
            <a:endParaRPr lang="zh-CN" altLang="en-US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823" y="2048351"/>
            <a:ext cx="3013605" cy="1795245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7" name="直接连接符 6"/>
          <p:cNvCxnSpPr/>
          <p:nvPr/>
        </p:nvCxnSpPr>
        <p:spPr>
          <a:xfrm>
            <a:off x="347663" y="3970338"/>
            <a:ext cx="11449050" cy="1587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16200000" flipH="1">
            <a:off x="3862388" y="3963988"/>
            <a:ext cx="4073525" cy="41275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6" name="矩形 8"/>
          <p:cNvSpPr>
            <a:spLocks noChangeArrowheads="1"/>
          </p:cNvSpPr>
          <p:nvPr/>
        </p:nvSpPr>
        <p:spPr bwMode="auto">
          <a:xfrm>
            <a:off x="822325" y="3203575"/>
            <a:ext cx="1468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整理</a:t>
            </a:r>
            <a:r>
              <a:rPr lang="en-US" altLang="zh-CN" sz="24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S&amp;S</a:t>
            </a:r>
            <a:endParaRPr lang="zh-CN" altLang="en-US" sz="2400" b="1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35847" name="矩形 10"/>
          <p:cNvSpPr>
            <a:spLocks noChangeArrowheads="1"/>
          </p:cNvSpPr>
          <p:nvPr/>
        </p:nvSpPr>
        <p:spPr bwMode="auto">
          <a:xfrm>
            <a:off x="9732963" y="3179763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発掘の需要</a:t>
            </a:r>
            <a:endParaRPr lang="zh-CN" altLang="en-US" sz="2400" b="1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35848" name="矩形 11"/>
          <p:cNvSpPr>
            <a:spLocks noChangeArrowheads="1"/>
          </p:cNvSpPr>
          <p:nvPr/>
        </p:nvSpPr>
        <p:spPr bwMode="auto">
          <a:xfrm>
            <a:off x="831850" y="4168775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sz="2400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多ルート</a:t>
            </a:r>
            <a:endParaRPr lang="zh-CN" altLang="en-US" sz="2400" b="1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1612" y="1993536"/>
            <a:ext cx="3107944" cy="1787350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508" y="4190219"/>
            <a:ext cx="3076525" cy="1841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51" name="矩形 14"/>
          <p:cNvSpPr>
            <a:spLocks noChangeArrowheads="1"/>
          </p:cNvSpPr>
          <p:nvPr/>
        </p:nvSpPr>
        <p:spPr bwMode="auto">
          <a:xfrm>
            <a:off x="8616950" y="4622800"/>
            <a:ext cx="271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$</a:t>
            </a:r>
            <a:endParaRPr lang="zh-CN" altLang="en-US" sz="2800" b="1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52" name="矩形 11"/>
          <p:cNvSpPr>
            <a:spLocks noChangeArrowheads="1"/>
          </p:cNvSpPr>
          <p:nvPr/>
        </p:nvSpPr>
        <p:spPr bwMode="auto">
          <a:xfrm>
            <a:off x="9704388" y="4175125"/>
            <a:ext cx="17235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価値の表現</a:t>
            </a:r>
            <a:endParaRPr lang="zh-CN" altLang="en-US" sz="2400" b="1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95234" name="Picture 2" descr="http://t1.baidu.com/it/u=2595733192,807452954&amp;fm=0&amp;gp=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9643" y="4243645"/>
            <a:ext cx="3024554" cy="1861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468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dirty="0" smtClean="0"/>
              <a:t>Q&amp;A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294967295"/>
          </p:nvPr>
        </p:nvSpPr>
        <p:spPr>
          <a:xfrm>
            <a:off x="0" y="6515100"/>
            <a:ext cx="3860800" cy="153988"/>
          </a:xfrm>
          <a:prstGeom prst="rect">
            <a:avLst/>
          </a:prstGeom>
        </p:spPr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2014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0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1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聯想の業務</a:t>
            </a:r>
            <a:endParaRPr lang="zh-CN" altLang="en-US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466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PHOTO_motorcycle-tools-re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88825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190308" y="2495550"/>
            <a:ext cx="11533380" cy="2921000"/>
          </a:xfrm>
          <a:prstGeom prst="rect">
            <a:avLst/>
          </a:prstGeom>
        </p:spPr>
        <p:txBody>
          <a:bodyPr/>
          <a:lstStyle/>
          <a:p>
            <a:pPr marL="365125" indent="0">
              <a:buClr>
                <a:schemeClr val="accent1"/>
              </a:buClr>
              <a:buNone/>
            </a:pPr>
            <a:r>
              <a:rPr lang="ja-JP" altLang="en-US" sz="3600" dirty="0" smtClean="0">
                <a:solidFill>
                  <a:srgbClr val="414042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販売高</a:t>
            </a:r>
            <a:r>
              <a:rPr lang="en-US" altLang="zh-CN" sz="3600" dirty="0" smtClean="0">
                <a:solidFill>
                  <a:srgbClr val="414042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340</a:t>
            </a:r>
            <a:r>
              <a:rPr lang="ja-JP" altLang="en-US" sz="3600" dirty="0" smtClean="0">
                <a:solidFill>
                  <a:srgbClr val="414042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億米ドルの</a:t>
            </a:r>
            <a:r>
              <a:rPr lang="ja-JP" altLang="en-US" sz="36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パーソナルテクノロジー</a:t>
            </a:r>
            <a:r>
              <a:rPr lang="ja-JP" altLang="en-US" sz="3600" dirty="0" smtClean="0">
                <a:solidFill>
                  <a:srgbClr val="414042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製品の製造メーカーであり、世界各地の従業員</a:t>
            </a:r>
            <a:r>
              <a:rPr lang="en-US" altLang="ja-JP" sz="3600" dirty="0" smtClean="0">
                <a:solidFill>
                  <a:srgbClr val="414042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(※</a:t>
            </a:r>
            <a:r>
              <a:rPr lang="ja-JP" altLang="en-US" sz="3600" dirty="0" smtClean="0">
                <a:solidFill>
                  <a:srgbClr val="414042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合弁企業の従業員を含めば</a:t>
            </a:r>
            <a:r>
              <a:rPr lang="en-US" altLang="ja-JP" sz="3600" dirty="0" smtClean="0">
                <a:solidFill>
                  <a:srgbClr val="414042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)</a:t>
            </a:r>
            <a:r>
              <a:rPr lang="ja-JP" altLang="en-US" sz="3600" dirty="0" smtClean="0">
                <a:solidFill>
                  <a:srgbClr val="414042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が約</a:t>
            </a:r>
            <a:r>
              <a:rPr lang="en-US" altLang="zh-CN" sz="3600" dirty="0" smtClean="0">
                <a:solidFill>
                  <a:srgbClr val="414042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48,000</a:t>
            </a:r>
            <a:r>
              <a:rPr lang="ja-JP" altLang="en-US" sz="3600" dirty="0" smtClean="0">
                <a:solidFill>
                  <a:srgbClr val="414042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名、クライアントが世界１</a:t>
            </a:r>
            <a:r>
              <a:rPr lang="en-US" altLang="zh-CN" sz="3600" dirty="0" smtClean="0">
                <a:solidFill>
                  <a:srgbClr val="414042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60</a:t>
            </a:r>
            <a:r>
              <a:rPr lang="ja-JP" altLang="en-US" sz="3600" dirty="0" smtClean="0">
                <a:solidFill>
                  <a:srgbClr val="414042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ヶ国以上となる。</a:t>
            </a:r>
            <a:endParaRPr lang="zh-CN" altLang="en-US" sz="3600" dirty="0" smtClean="0">
              <a:solidFill>
                <a:srgbClr val="414042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365125" indent="0">
              <a:buFont typeface="Wingdings" pitchFamily="2" charset="2"/>
              <a:buNone/>
            </a:pPr>
            <a:endParaRPr lang="en-US" altLang="zh-CN" sz="4400" dirty="0" smtClean="0">
              <a:solidFill>
                <a:srgbClr val="414042"/>
              </a:solidFill>
              <a:ea typeface="宋体" pitchFamily="2" charset="-122"/>
            </a:endParaRPr>
          </a:p>
        </p:txBody>
      </p:sp>
      <p:sp>
        <p:nvSpPr>
          <p:cNvPr id="6" name="Text Placeholder 7"/>
          <p:cNvSpPr txBox="1">
            <a:spLocks/>
          </p:cNvSpPr>
          <p:nvPr/>
        </p:nvSpPr>
        <p:spPr>
          <a:xfrm>
            <a:off x="0" y="6037263"/>
            <a:ext cx="11723688" cy="820737"/>
          </a:xfrm>
          <a:prstGeom prst="rect">
            <a:avLst/>
          </a:prstGeom>
        </p:spPr>
        <p:txBody>
          <a:bodyPr/>
          <a:lstStyle/>
          <a:p>
            <a:pPr marL="455613" indent="6350" defTabSz="1218987" fontAlgn="auto"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US" sz="1600" i="1" dirty="0">
                <a:solidFill>
                  <a:schemeClr val="accent5"/>
                </a:solidFill>
                <a:ea typeface="+mn-ea"/>
                <a:cs typeface="Arial" pitchFamily="34" charset="0"/>
              </a:rPr>
              <a:t>*</a:t>
            </a:r>
            <a:r>
              <a:rPr lang="zh-CN" altLang="en-US" sz="1600" i="1" dirty="0">
                <a:solidFill>
                  <a:schemeClr val="accent5"/>
                </a:solidFill>
                <a:ea typeface="+mn-ea"/>
                <a:cs typeface="Arial" pitchFamily="34" charset="0"/>
              </a:rPr>
              <a:t>如果包括合资企业员工，员工总数为</a:t>
            </a:r>
            <a:r>
              <a:rPr lang="en-US" altLang="zh-CN" sz="1600" i="1" dirty="0" smtClean="0">
                <a:solidFill>
                  <a:schemeClr val="accent5"/>
                </a:solidFill>
                <a:ea typeface="+mn-ea"/>
                <a:cs typeface="Arial" pitchFamily="34" charset="0"/>
              </a:rPr>
              <a:t>48,000</a:t>
            </a:r>
            <a:r>
              <a:rPr lang="zh-CN" altLang="en-US" sz="1600" i="1" dirty="0">
                <a:solidFill>
                  <a:schemeClr val="accent5"/>
                </a:solidFill>
                <a:ea typeface="+mn-ea"/>
                <a:cs typeface="Arial" pitchFamily="34" charset="0"/>
              </a:rPr>
              <a:t>名</a:t>
            </a:r>
            <a:endParaRPr lang="en-US" sz="1600" i="1" dirty="0">
              <a:solidFill>
                <a:schemeClr val="accent5"/>
              </a:solidFill>
              <a:ea typeface="+mn-ea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4087" y="1207163"/>
            <a:ext cx="3453641" cy="885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algn="ctr">
              <a:spcBef>
                <a:spcPct val="50000"/>
              </a:spcBef>
            </a:pPr>
            <a:r>
              <a:rPr lang="ja-JP" altLang="en-US" sz="6000" kern="0" dirty="0" smtClean="0">
                <a:solidFill>
                  <a:srgbClr val="EE2E24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聯想は</a:t>
            </a:r>
            <a:r>
              <a:rPr lang="en-US" altLang="ja-JP" sz="6000" kern="0" dirty="0" smtClean="0">
                <a:solidFill>
                  <a:srgbClr val="EE2E24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…</a:t>
            </a:r>
            <a:endParaRPr lang="en-US" sz="6000" kern="0" dirty="0">
              <a:solidFill>
                <a:srgbClr val="EE2E24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9859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2014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78507"/>
            <a:ext cx="12173092" cy="703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0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2014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07" y="0"/>
            <a:ext cx="1225665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91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smtClean="0">
                <a:solidFill>
                  <a:srgbClr val="939598"/>
                </a:solidFill>
                <a:cs typeface="Arial" pitchFamily="34" charset="0"/>
              </a:rPr>
              <a:t>2014 LENOVO INTERNAL. All rights reserved.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sp>
        <p:nvSpPr>
          <p:cNvPr id="6148" name="Title 6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戦略性業務買収合併</a:t>
            </a:r>
            <a:endParaRPr lang="en-US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29" y="1056290"/>
            <a:ext cx="11622371" cy="540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295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689" y="0"/>
            <a:ext cx="7635136" cy="6858000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gray">
          <a:xfrm flipH="1">
            <a:off x="205452" y="255906"/>
            <a:ext cx="11983373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541338" y="1335024"/>
            <a:ext cx="3736372" cy="5039399"/>
          </a:xfrm>
        </p:spPr>
        <p:txBody>
          <a:bodyPr/>
          <a:lstStyle/>
          <a:p>
            <a:endParaRPr lang="en-US" altLang="ja-JP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「</a:t>
            </a:r>
            <a:r>
              <a:rPr lang="en-US" altLang="ja-JP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IBM X86</a:t>
            </a: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」サーバー</a:t>
            </a:r>
            <a:endParaRPr lang="en-US" altLang="ja-JP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　</a:t>
            </a:r>
            <a:r>
              <a:rPr lang="en-US" altLang="zh-CN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23</a:t>
            </a:r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億米ドル</a:t>
            </a:r>
            <a:endParaRPr lang="en-US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r>
              <a:rPr lang="ja-JP" altLang="en-US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　関連資産：</a:t>
            </a:r>
            <a:endParaRPr lang="en-US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/>
            <a:r>
              <a:rPr lang="ja-JP" altLang="en-US" sz="1800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全ての「</a:t>
            </a:r>
            <a:r>
              <a:rPr lang="en-US" altLang="ja-JP" sz="1800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IBM X86</a:t>
            </a:r>
            <a:r>
              <a:rPr lang="ja-JP" altLang="en-US" sz="1800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」サーバー製品シリーズ（</a:t>
            </a:r>
            <a:r>
              <a:rPr lang="en-US" sz="1800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Tower servers</a:t>
            </a:r>
            <a:r>
              <a:rPr lang="ja-JP" altLang="en-US" sz="1800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、</a:t>
            </a:r>
            <a:r>
              <a:rPr lang="en-US" sz="1800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Rack server </a:t>
            </a:r>
            <a:r>
              <a:rPr lang="ja-JP" altLang="en-US" sz="1800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、</a:t>
            </a:r>
            <a:r>
              <a:rPr lang="en-US" sz="1800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 Blade server </a:t>
            </a:r>
            <a:r>
              <a:rPr lang="ja-JP" altLang="en-US" sz="1800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）</a:t>
            </a:r>
            <a:endParaRPr lang="en-US" altLang="ja-JP" sz="1800" dirty="0" smtClean="0">
              <a:solidFill>
                <a:schemeClr val="tx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Blade server</a:t>
            </a:r>
            <a:r>
              <a:rPr lang="ja-JP" altLang="en-US" sz="1800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シリーズネットワーク技術</a:t>
            </a:r>
            <a:endParaRPr lang="en-US" altLang="zh-CN" sz="1800" dirty="0">
              <a:solidFill>
                <a:schemeClr val="tx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/>
            <a:r>
              <a:rPr lang="ja-JP" altLang="en-US" sz="1800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「</a:t>
            </a:r>
            <a:r>
              <a:rPr lang="en-US" altLang="ja-JP" sz="1800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IBM X86</a:t>
            </a:r>
            <a:r>
              <a:rPr lang="ja-JP" altLang="en-US" sz="1800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」サーバーに基づく融合系統及び解決案　</a:t>
            </a:r>
            <a:endParaRPr lang="en-US" sz="1800" dirty="0">
              <a:solidFill>
                <a:schemeClr val="tx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/>
            <a:r>
              <a:rPr lang="ja-JP" altLang="en-US" sz="1800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コア試験室と</a:t>
            </a:r>
            <a:r>
              <a:rPr lang="en-US" altLang="ja-JP" sz="1800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X</a:t>
            </a:r>
            <a:r>
              <a:rPr lang="ja-JP" altLang="en-US" sz="1800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シリーズの販売グループ</a:t>
            </a:r>
            <a:endParaRPr lang="en-US" altLang="zh-CN" sz="1800" dirty="0">
              <a:solidFill>
                <a:schemeClr val="tx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380933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2014</a:t>
            </a:r>
            <a:r>
              <a:rPr lang="ja-JP" altLang="en-US" sz="32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年</a:t>
            </a:r>
            <a:r>
              <a:rPr lang="en-US" altLang="zh-CN" sz="32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1</a:t>
            </a:r>
            <a:r>
              <a:rPr lang="ja-JP" altLang="en-US" sz="32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月</a:t>
            </a:r>
            <a:r>
              <a:rPr lang="en-US" altLang="zh-CN" sz="32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23</a:t>
            </a:r>
            <a:r>
              <a:rPr lang="ja-JP" altLang="en-US" sz="32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日「</a:t>
            </a:r>
            <a:r>
              <a:rPr altLang="zh-CN" sz="32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IBM X86</a:t>
            </a:r>
            <a:r>
              <a:rPr lang="ja-JP" altLang="en-US" sz="32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」サーバーの買収を公表した</a:t>
            </a:r>
            <a:endParaRPr lang="en-US" sz="3200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dirty="0" smtClean="0">
                <a:solidFill>
                  <a:srgbClr val="939598"/>
                </a:solidFill>
                <a:cs typeface="Arial" pitchFamily="34" charset="0"/>
              </a:rPr>
              <a:t>2014  LENOVO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549" y="2758403"/>
            <a:ext cx="3359417" cy="134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1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3689" y="0"/>
            <a:ext cx="7635136" cy="6858000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gray">
          <a:xfrm flipH="1">
            <a:off x="205452" y="255906"/>
            <a:ext cx="11983373" cy="597132"/>
          </a:xfrm>
          <a:prstGeom prst="rect">
            <a:avLst/>
          </a:prstGeom>
          <a:gradFill flip="none" rotWithShape="0">
            <a:gsLst>
              <a:gs pos="100000">
                <a:srgbClr val="FF1313"/>
              </a:gs>
              <a:gs pos="0">
                <a:srgbClr val="EC2225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99" tIns="60949" rIns="121899" bIns="609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latin typeface="Foundry Gridnik Medium" pitchFamily="50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2014</a:t>
            </a:r>
            <a:r>
              <a:rPr lang="ja-JP" altLang="en-US" sz="32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年</a:t>
            </a:r>
            <a:r>
              <a:rPr lang="en-US" altLang="zh-CN" sz="32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1</a:t>
            </a:r>
            <a:r>
              <a:rPr lang="ja-JP" altLang="en-US" sz="32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月</a:t>
            </a:r>
            <a:r>
              <a:rPr lang="en-US" altLang="zh-CN" sz="32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29</a:t>
            </a:r>
            <a:r>
              <a:rPr lang="ja-JP" altLang="en-US" sz="32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日「モトローラ・モビリティ」の買収を公表した</a:t>
            </a:r>
            <a:endParaRPr lang="en-US" sz="3200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cap="all" dirty="0" smtClean="0">
                <a:solidFill>
                  <a:srgbClr val="939598"/>
                </a:solidFill>
                <a:cs typeface="Arial" pitchFamily="34" charset="0"/>
              </a:rPr>
              <a:t>2014 LENOVO</a:t>
            </a:r>
            <a:endParaRPr lang="en-US" sz="1000" cap="all" dirty="0">
              <a:solidFill>
                <a:srgbClr val="939598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959" y="2406868"/>
            <a:ext cx="3844597" cy="2596055"/>
          </a:xfrm>
          <a:prstGeom prst="rect">
            <a:avLst/>
          </a:prstGeom>
        </p:spPr>
      </p:pic>
      <p:sp>
        <p:nvSpPr>
          <p:cNvPr id="10" name="Content Placeholder 8"/>
          <p:cNvSpPr>
            <a:spLocks noGrp="1"/>
          </p:cNvSpPr>
          <p:nvPr>
            <p:ph sz="half" idx="1"/>
          </p:nvPr>
        </p:nvSpPr>
        <p:spPr>
          <a:xfrm>
            <a:off x="283725" y="1335088"/>
            <a:ext cx="3846842" cy="4245905"/>
          </a:xfrm>
        </p:spPr>
        <p:txBody>
          <a:bodyPr/>
          <a:lstStyle/>
          <a:p>
            <a:r>
              <a:rPr lang="ja-JP" altLang="en-US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モトローラ・モビリティ</a:t>
            </a:r>
            <a:endParaRPr lang="en-US" altLang="ja-JP" b="1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r>
              <a:rPr lang="en-US" altLang="zh-CN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29</a:t>
            </a:r>
            <a:r>
              <a:rPr lang="ja-JP" altLang="en-US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億米ドル</a:t>
            </a:r>
            <a:endParaRPr lang="en-US" b="1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r>
              <a:rPr lang="ja-JP" altLang="en-US" b="1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>関連資産：</a:t>
            </a:r>
            <a:endParaRPr lang="en-US" b="1" dirty="0" smtClean="0"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/>
            <a:r>
              <a:rPr lang="en-US" altLang="zh-CN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Moto X</a:t>
            </a:r>
            <a:r>
              <a:rPr lang="ja-JP" altLang="en-US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、</a:t>
            </a:r>
            <a:r>
              <a:rPr lang="en-US" altLang="zh-CN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Moto G</a:t>
            </a:r>
            <a:r>
              <a:rPr lang="ja-JP" altLang="en-US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及び</a:t>
            </a:r>
            <a:r>
              <a:rPr lang="en-US" altLang="zh-CN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DROIDTM </a:t>
            </a:r>
            <a:r>
              <a:rPr lang="ja-JP" altLang="en-US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スーパーシリーズ製品</a:t>
            </a:r>
            <a:endParaRPr lang="en-US" dirty="0" smtClean="0">
              <a:solidFill>
                <a:schemeClr val="tx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/>
            <a:r>
              <a:rPr lang="en-US" altLang="zh-CN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2,000</a:t>
            </a:r>
            <a:r>
              <a:rPr lang="ja-JP" altLang="en-US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件以上の特許、ブラントと商標の組み合わせ</a:t>
            </a:r>
            <a:endParaRPr lang="en-US" dirty="0" smtClean="0">
              <a:solidFill>
                <a:schemeClr val="tx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lvl="1"/>
            <a:r>
              <a:rPr lang="ja-JP" altLang="en-US" dirty="0" smtClean="0">
                <a:solidFill>
                  <a:schemeClr val="tx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「モトローラ」ブランド</a:t>
            </a:r>
            <a:endParaRPr lang="en-US" dirty="0" smtClean="0">
              <a:solidFill>
                <a:schemeClr val="tx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2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ckoff 2014 - Lenovo Template">
  <a:themeElements>
    <a:clrScheme name="LENOVO">
      <a:dk1>
        <a:srgbClr val="000000"/>
      </a:dk1>
      <a:lt1>
        <a:sysClr val="window" lastClr="FFFFFF"/>
      </a:lt1>
      <a:dk2>
        <a:srgbClr val="C00000"/>
      </a:dk2>
      <a:lt2>
        <a:srgbClr val="000000"/>
      </a:lt2>
      <a:accent1>
        <a:srgbClr val="FF0000"/>
      </a:accent1>
      <a:accent2>
        <a:srgbClr val="939598"/>
      </a:accent2>
      <a:accent3>
        <a:srgbClr val="FFC425"/>
      </a:accent3>
      <a:accent4>
        <a:srgbClr val="64BEDC"/>
      </a:accent4>
      <a:accent5>
        <a:srgbClr val="414042"/>
      </a:accent5>
      <a:accent6>
        <a:srgbClr val="FFFFFF"/>
      </a:accent6>
      <a:hlink>
        <a:srgbClr val="EC2225"/>
      </a:hlink>
      <a:folHlink>
        <a:srgbClr val="64BED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chemeClr val="accent2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10939</TotalTime>
  <Words>911</Words>
  <Application>Microsoft Office PowerPoint</Application>
  <PresentationFormat>自定义</PresentationFormat>
  <Paragraphs>122</Paragraphs>
  <Slides>27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Foundry Gridnik Medium</vt:lpstr>
      <vt:lpstr>Meiryo</vt:lpstr>
      <vt:lpstr>MS PGothic</vt:lpstr>
      <vt:lpstr>黑体</vt:lpstr>
      <vt:lpstr>宋体</vt:lpstr>
      <vt:lpstr>微软雅黑</vt:lpstr>
      <vt:lpstr>Arial</vt:lpstr>
      <vt:lpstr>Calibri</vt:lpstr>
      <vt:lpstr>Wingdings</vt:lpstr>
      <vt:lpstr>Kickoff 2014 - Lenovo Template</vt:lpstr>
      <vt:lpstr>聯想の特許管理</vt:lpstr>
      <vt:lpstr>» 聯想の業務</vt:lpstr>
      <vt:lpstr>聯想の業務</vt:lpstr>
      <vt:lpstr>PowerPoint 演示文稿</vt:lpstr>
      <vt:lpstr>PowerPoint 演示文稿</vt:lpstr>
      <vt:lpstr>PowerPoint 演示文稿</vt:lpstr>
      <vt:lpstr>戦略性業務買収合併</vt:lpstr>
      <vt:lpstr>2014年1月23日「IBM X86」サーバーの買収を公表した</vt:lpstr>
      <vt:lpstr>2014年1月29日「モトローラ・モビリティ」の買収を公表した</vt:lpstr>
      <vt:lpstr>「PC+時代」の到来</vt:lpstr>
      <vt:lpstr>「PC+時代」で勝つ：スマートフォン</vt:lpstr>
      <vt:lpstr>「PC+時代」で勝つ：タブレットPC</vt:lpstr>
      <vt:lpstr>「PC+時代」で勝つ：企業レベル</vt:lpstr>
      <vt:lpstr>「PC+時代」で勝つ：生態系統とクラウドサービス</vt:lpstr>
      <vt:lpstr>「PC+時代」で勝つ：多様式PCs</vt:lpstr>
      <vt:lpstr>「PC+時代」で勝つ：PC</vt:lpstr>
      <vt:lpstr>「PC+時代」の到来</vt:lpstr>
      <vt:lpstr>聯想の特許管理</vt:lpstr>
      <vt:lpstr>聯想にとって特許の価値は</vt:lpstr>
      <vt:lpstr>聯想特許戦略の発展過程</vt:lpstr>
      <vt:lpstr>特許資産の積立策略</vt:lpstr>
      <vt:lpstr>特許資産の積立策略ーーー自身の積立</vt:lpstr>
      <vt:lpstr>特許資産の積立策略ーーー自身の積立</vt:lpstr>
      <vt:lpstr>特許資産の積立策略ーーー外部への吸収合併</vt:lpstr>
      <vt:lpstr>特許資産の運用策略</vt:lpstr>
      <vt:lpstr>Q&amp;A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LENOVO TEMPLATE 2011</dc:title>
  <dc:creator>WW Marketing</dc:creator>
  <cp:revision>623</cp:revision>
  <dcterms:created xsi:type="dcterms:W3CDTF">2011-10-24T18:59:47Z</dcterms:created>
  <dcterms:modified xsi:type="dcterms:W3CDTF">2014-09-29T09:46:15Z</dcterms:modified>
</cp:coreProperties>
</file>