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  <p:sldMasterId id="2147483652" r:id="rId2"/>
  </p:sldMasterIdLst>
  <p:notesMasterIdLst>
    <p:notesMasterId r:id="rId20"/>
  </p:notesMasterIdLst>
  <p:handoutMasterIdLst>
    <p:handoutMasterId r:id="rId21"/>
  </p:handoutMasterIdLst>
  <p:sldIdLst>
    <p:sldId id="261" r:id="rId3"/>
    <p:sldId id="262" r:id="rId4"/>
    <p:sldId id="264" r:id="rId5"/>
    <p:sldId id="265" r:id="rId6"/>
    <p:sldId id="266" r:id="rId7"/>
    <p:sldId id="267" r:id="rId8"/>
    <p:sldId id="270" r:id="rId9"/>
    <p:sldId id="271" r:id="rId10"/>
    <p:sldId id="272" r:id="rId11"/>
    <p:sldId id="274" r:id="rId12"/>
    <p:sldId id="273" r:id="rId13"/>
    <p:sldId id="275" r:id="rId14"/>
    <p:sldId id="276" r:id="rId15"/>
    <p:sldId id="277" r:id="rId16"/>
    <p:sldId id="278" r:id="rId17"/>
    <p:sldId id="279" r:id="rId18"/>
    <p:sldId id="263" r:id="rId19"/>
  </p:sldIdLst>
  <p:sldSz cx="9144000" cy="6858000" type="screen4x3"/>
  <p:notesSz cx="7010400" cy="92964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  <a:srgbClr val="333333"/>
    <a:srgbClr val="758D25"/>
    <a:srgbClr val="CC3300"/>
    <a:srgbClr val="6289A2"/>
    <a:srgbClr val="E17D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75" autoAdjust="0"/>
    <p:restoredTop sz="94606" autoAdjust="0"/>
  </p:normalViewPr>
  <p:slideViewPr>
    <p:cSldViewPr>
      <p:cViewPr varScale="1">
        <p:scale>
          <a:sx n="71" d="100"/>
          <a:sy n="71" d="100"/>
        </p:scale>
        <p:origin x="-15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7" d="100"/>
          <a:sy n="97" d="100"/>
        </p:scale>
        <p:origin x="-672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/>
            </a:lvl1pPr>
          </a:lstStyle>
          <a:p>
            <a:fld id="{CBC33BEC-3A1F-4A83-AAA7-5F58F5FFDB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69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/>
            </a:lvl1pPr>
          </a:lstStyle>
          <a:p>
            <a:fld id="{8346C5B5-4F2C-4035-8F68-DC82AB98E5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33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B05DEC-148B-4145-A62C-37F09B848469}" type="slidenum">
              <a:rPr lang="en-US"/>
              <a:pPr/>
              <a:t>1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6C5B5-4F2C-4035-8F68-DC82AB98E54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6C5B5-4F2C-4035-8F68-DC82AB98E54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6C5B5-4F2C-4035-8F68-DC82AB98E54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6C5B5-4F2C-4035-8F68-DC82AB98E54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6C5B5-4F2C-4035-8F68-DC82AB98E54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6C5B5-4F2C-4035-8F68-DC82AB98E54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6C5B5-4F2C-4035-8F68-DC82AB98E54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6C5B5-4F2C-4035-8F68-DC82AB98E54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6C5B5-4F2C-4035-8F68-DC82AB98E54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6C5B5-4F2C-4035-8F68-DC82AB98E54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6C5B5-4F2C-4035-8F68-DC82AB98E54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6C5B5-4F2C-4035-8F68-DC82AB98E54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6C5B5-4F2C-4035-8F68-DC82AB98E54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6C5B5-4F2C-4035-8F68-DC82AB98E54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6C5B5-4F2C-4035-8F68-DC82AB98E54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6C5B5-4F2C-4035-8F68-DC82AB98E54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0053" name="Picture 21" descr="IP template"/>
          <p:cNvPicPr>
            <a:picLocks noChangeAspect="1" noChangeArrowheads="1"/>
          </p:cNvPicPr>
          <p:nvPr/>
        </p:nvPicPr>
        <p:blipFill>
          <a:blip r:embed="rId2" cstate="print"/>
          <a:srcRect t="10001"/>
          <a:stretch>
            <a:fillRect/>
          </a:stretch>
        </p:blipFill>
        <p:spPr bwMode="auto">
          <a:xfrm>
            <a:off x="0" y="76200"/>
            <a:ext cx="9144000" cy="6172200"/>
          </a:xfrm>
          <a:prstGeom prst="rect">
            <a:avLst/>
          </a:prstGeom>
          <a:noFill/>
        </p:spPr>
      </p:pic>
      <p:pic>
        <p:nvPicPr>
          <p:cNvPr id="300036" name="Picture 4" descr="GLH-Logo_Eng_Tagline_PMS2955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48375" y="5638800"/>
            <a:ext cx="2714625" cy="998538"/>
          </a:xfrm>
          <a:prstGeom prst="rect">
            <a:avLst/>
          </a:prstGeom>
          <a:noFill/>
        </p:spPr>
      </p:pic>
      <p:sp>
        <p:nvSpPr>
          <p:cNvPr id="30004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52425" y="5508625"/>
            <a:ext cx="4752975" cy="914400"/>
          </a:xfrm>
        </p:spPr>
        <p:txBody>
          <a:bodyPr/>
          <a:lstStyle>
            <a:lvl1pPr marL="0" indent="0">
              <a:buFontTx/>
              <a:buNone/>
              <a:defRPr sz="1600" b="0">
                <a:solidFill>
                  <a:srgbClr val="292929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276600" y="3505200"/>
            <a:ext cx="5486400" cy="1390650"/>
          </a:xfrm>
        </p:spPr>
        <p:txBody>
          <a:bodyPr anchor="ctr"/>
          <a:lstStyle>
            <a:lvl1pPr>
              <a:defRPr sz="3200">
                <a:solidFill>
                  <a:srgbClr val="6289A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C0586E-E709-4E0F-9B71-8BD03389CC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D9B678C-161C-4CA1-B849-A787A564CC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C5EBF4-CF35-477B-A1A8-BD70206A8E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194113-3CF4-4CFC-9A5F-19298CBAE9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5AF14A-E778-4279-875A-D88D99C7B3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BF7457-31CC-411E-B1D3-F672AC3EF5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E6A201-7387-4413-9C37-FA364500D1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FA70B6E-169B-4DE1-8EAB-5E3CBD1218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77516FA-063B-4B9D-862D-8E7998A2D6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883371-2B1A-4EC5-9CD1-F5CB5A8467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00528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4D82AE"/>
                </a:solidFill>
              </a:defRPr>
            </a:lvl1pPr>
          </a:lstStyle>
          <a:p>
            <a:fld id="{FC4EE688-C47B-44F8-8092-5113B6AEA9A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99013" name="Picture 5" descr="GLH-Logo_Eng_Tagline_PMS2955U"/>
          <p:cNvPicPr>
            <a:picLocks noChangeAspect="1" noChangeArrowheads="1"/>
          </p:cNvPicPr>
          <p:nvPr/>
        </p:nvPicPr>
        <p:blipFill>
          <a:blip r:embed="rId13" cstate="print"/>
          <a:srcRect b="20126"/>
          <a:stretch>
            <a:fillRect/>
          </a:stretch>
        </p:blipFill>
        <p:spPr bwMode="auto">
          <a:xfrm>
            <a:off x="7239000" y="6051550"/>
            <a:ext cx="1447800" cy="425450"/>
          </a:xfrm>
          <a:prstGeom prst="rect">
            <a:avLst/>
          </a:prstGeom>
          <a:noFill/>
        </p:spPr>
      </p:pic>
      <p:sp>
        <p:nvSpPr>
          <p:cNvPr id="29901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04800" indent="-304800" algn="l" rtl="0" fontAlgn="base">
        <a:spcBef>
          <a:spcPct val="20000"/>
        </a:spcBef>
        <a:spcAft>
          <a:spcPct val="0"/>
        </a:spcAft>
        <a:buChar char="•"/>
        <a:defRPr sz="2600" b="1">
          <a:solidFill>
            <a:srgbClr val="4D82AE"/>
          </a:solidFill>
          <a:latin typeface="+mn-lt"/>
          <a:ea typeface="+mn-ea"/>
          <a:cs typeface="+mn-cs"/>
        </a:defRPr>
      </a:lvl1pPr>
      <a:lvl2pPr marL="606425" indent="-206375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949325" indent="-228600" algn="l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371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1828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286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743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2004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657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528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2083" name="Text Box 3"/>
          <p:cNvSpPr txBox="1">
            <a:spLocks noChangeArrowheads="1"/>
          </p:cNvSpPr>
          <p:nvPr/>
        </p:nvSpPr>
        <p:spPr bwMode="auto">
          <a:xfrm>
            <a:off x="304800" y="6324600"/>
            <a:ext cx="853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300">
                <a:solidFill>
                  <a:schemeClr val="bg1"/>
                </a:solidFill>
              </a:rPr>
              <a:t>montr</a:t>
            </a:r>
            <a:r>
              <a:rPr lang="en-US" altLang="ja-JP" sz="1300">
                <a:solidFill>
                  <a:schemeClr val="bg1"/>
                </a:solidFill>
              </a:rPr>
              <a:t>éal  </a:t>
            </a:r>
            <a:r>
              <a:rPr lang="en-US" sz="1400">
                <a:solidFill>
                  <a:schemeClr val="bg1"/>
                </a:solidFill>
                <a:latin typeface="Symbol" pitchFamily="18" charset="2"/>
              </a:rPr>
              <a:t>·</a:t>
            </a:r>
            <a:r>
              <a:rPr lang="en-US" altLang="ja-JP" sz="1300">
                <a:solidFill>
                  <a:schemeClr val="bg1"/>
                </a:solidFill>
              </a:rPr>
              <a:t>  ottawa  </a:t>
            </a:r>
            <a:r>
              <a:rPr lang="en-US" sz="1400">
                <a:solidFill>
                  <a:schemeClr val="bg1"/>
                </a:solidFill>
                <a:latin typeface="Symbol" pitchFamily="18" charset="2"/>
              </a:rPr>
              <a:t>· </a:t>
            </a:r>
            <a:r>
              <a:rPr lang="en-US" altLang="ja-JP" sz="1300">
                <a:solidFill>
                  <a:schemeClr val="bg1"/>
                </a:solidFill>
              </a:rPr>
              <a:t> toronto</a:t>
            </a:r>
            <a:r>
              <a:rPr lang="en-US" altLang="ja-JP">
                <a:solidFill>
                  <a:schemeClr val="bg1"/>
                </a:solidFill>
              </a:rPr>
              <a:t>  </a:t>
            </a:r>
            <a:r>
              <a:rPr lang="en-US" sz="1400">
                <a:solidFill>
                  <a:schemeClr val="bg1"/>
                </a:solidFill>
                <a:latin typeface="Symbol" pitchFamily="18" charset="2"/>
              </a:rPr>
              <a:t>· </a:t>
            </a:r>
            <a:r>
              <a:rPr lang="en-US" altLang="ja-JP">
                <a:solidFill>
                  <a:schemeClr val="bg1"/>
                </a:solidFill>
              </a:rPr>
              <a:t> </a:t>
            </a:r>
            <a:r>
              <a:rPr lang="en-US" altLang="ja-JP" sz="1300">
                <a:solidFill>
                  <a:schemeClr val="bg1"/>
                </a:solidFill>
              </a:rPr>
              <a:t>hamilton  </a:t>
            </a:r>
            <a:r>
              <a:rPr lang="en-US" sz="1400">
                <a:solidFill>
                  <a:schemeClr val="bg1"/>
                </a:solidFill>
                <a:latin typeface="Symbol" pitchFamily="18" charset="2"/>
              </a:rPr>
              <a:t>· </a:t>
            </a:r>
            <a:r>
              <a:rPr lang="en-US" altLang="ja-JP" sz="1300">
                <a:solidFill>
                  <a:schemeClr val="bg1"/>
                </a:solidFill>
              </a:rPr>
              <a:t> waterloo region  </a:t>
            </a:r>
            <a:r>
              <a:rPr lang="en-US" sz="1400">
                <a:solidFill>
                  <a:schemeClr val="bg1"/>
                </a:solidFill>
                <a:latin typeface="Symbol" pitchFamily="18" charset="2"/>
              </a:rPr>
              <a:t>· </a:t>
            </a:r>
            <a:r>
              <a:rPr lang="en-US" altLang="ja-JP" sz="1300">
                <a:solidFill>
                  <a:schemeClr val="bg1"/>
                </a:solidFill>
              </a:rPr>
              <a:t> calgary  </a:t>
            </a:r>
            <a:r>
              <a:rPr lang="en-US" sz="1400">
                <a:solidFill>
                  <a:schemeClr val="bg1"/>
                </a:solidFill>
                <a:latin typeface="Symbol" pitchFamily="18" charset="2"/>
              </a:rPr>
              <a:t>· </a:t>
            </a:r>
            <a:r>
              <a:rPr lang="en-US" altLang="ja-JP" sz="1300">
                <a:solidFill>
                  <a:schemeClr val="bg1"/>
                </a:solidFill>
              </a:rPr>
              <a:t> vancouver  </a:t>
            </a:r>
            <a:r>
              <a:rPr lang="en-US" sz="1400">
                <a:solidFill>
                  <a:schemeClr val="bg1"/>
                </a:solidFill>
                <a:latin typeface="Symbol" pitchFamily="18" charset="2"/>
              </a:rPr>
              <a:t>· </a:t>
            </a:r>
            <a:r>
              <a:rPr lang="en-US" altLang="ja-JP" sz="1300">
                <a:solidFill>
                  <a:schemeClr val="bg1"/>
                </a:solidFill>
              </a:rPr>
              <a:t> moscow  </a:t>
            </a:r>
            <a:r>
              <a:rPr lang="en-US" sz="1400">
                <a:solidFill>
                  <a:schemeClr val="bg1"/>
                </a:solidFill>
                <a:latin typeface="Symbol" pitchFamily="18" charset="2"/>
              </a:rPr>
              <a:t>· </a:t>
            </a:r>
            <a:r>
              <a:rPr lang="en-US" altLang="ja-JP" sz="1300">
                <a:solidFill>
                  <a:schemeClr val="bg1"/>
                </a:solidFill>
              </a:rPr>
              <a:t> london</a:t>
            </a:r>
            <a:endParaRPr lang="en-US" sz="1300">
              <a:solidFill>
                <a:schemeClr val="bg1"/>
              </a:solidFill>
            </a:endParaRPr>
          </a:p>
        </p:txBody>
      </p:sp>
      <p:pic>
        <p:nvPicPr>
          <p:cNvPr id="302084" name="Picture 4" descr="GLH-Logo_Eng_Tagline_K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29400" y="5314950"/>
            <a:ext cx="2089150" cy="695325"/>
          </a:xfrm>
          <a:prstGeom prst="rect">
            <a:avLst/>
          </a:prstGeom>
          <a:noFill/>
        </p:spPr>
      </p:pic>
      <p:sp>
        <p:nvSpPr>
          <p:cNvPr id="302085" name="Text Box 5"/>
          <p:cNvSpPr txBox="1">
            <a:spLocks noChangeArrowheads="1"/>
          </p:cNvSpPr>
          <p:nvPr/>
        </p:nvSpPr>
        <p:spPr bwMode="auto">
          <a:xfrm>
            <a:off x="457200" y="1600200"/>
            <a:ext cx="22098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</a:rPr>
              <a:t>Thank You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marL="228600" indent="-228600" algn="l" rtl="0" fontAlgn="base">
        <a:spcBef>
          <a:spcPct val="0"/>
        </a:spcBef>
        <a:spcAft>
          <a:spcPct val="0"/>
        </a:spcAft>
        <a:buSzPct val="130000"/>
        <a:buChar char="•"/>
        <a:defRPr b="1">
          <a:solidFill>
            <a:schemeClr val="bg1"/>
          </a:solidFill>
          <a:latin typeface="+mj-lt"/>
          <a:ea typeface="+mj-ea"/>
          <a:cs typeface="+mj-cs"/>
        </a:defRPr>
      </a:lvl1pPr>
      <a:lvl2pPr marL="228600" indent="-228600" algn="l" rtl="0" fontAlgn="base">
        <a:spcBef>
          <a:spcPct val="0"/>
        </a:spcBef>
        <a:spcAft>
          <a:spcPct val="0"/>
        </a:spcAft>
        <a:buSzPct val="130000"/>
        <a:buChar char="•"/>
        <a:defRPr b="1">
          <a:solidFill>
            <a:schemeClr val="bg1"/>
          </a:solidFill>
          <a:latin typeface="Arial" charset="0"/>
        </a:defRPr>
      </a:lvl2pPr>
      <a:lvl3pPr marL="228600" indent="-228600" algn="l" rtl="0" fontAlgn="base">
        <a:spcBef>
          <a:spcPct val="0"/>
        </a:spcBef>
        <a:spcAft>
          <a:spcPct val="0"/>
        </a:spcAft>
        <a:buSzPct val="130000"/>
        <a:buChar char="•"/>
        <a:defRPr b="1">
          <a:solidFill>
            <a:schemeClr val="bg1"/>
          </a:solidFill>
          <a:latin typeface="Arial" charset="0"/>
        </a:defRPr>
      </a:lvl3pPr>
      <a:lvl4pPr marL="228600" indent="-228600" algn="l" rtl="0" fontAlgn="base">
        <a:spcBef>
          <a:spcPct val="0"/>
        </a:spcBef>
        <a:spcAft>
          <a:spcPct val="0"/>
        </a:spcAft>
        <a:buSzPct val="130000"/>
        <a:buChar char="•"/>
        <a:defRPr b="1">
          <a:solidFill>
            <a:schemeClr val="bg1"/>
          </a:solidFill>
          <a:latin typeface="Arial" charset="0"/>
        </a:defRPr>
      </a:lvl4pPr>
      <a:lvl5pPr marL="228600" indent="-228600" algn="l" rtl="0" fontAlgn="base">
        <a:spcBef>
          <a:spcPct val="0"/>
        </a:spcBef>
        <a:spcAft>
          <a:spcPct val="0"/>
        </a:spcAft>
        <a:buSzPct val="130000"/>
        <a:buChar char="•"/>
        <a:defRPr b="1">
          <a:solidFill>
            <a:schemeClr val="bg1"/>
          </a:solidFill>
          <a:latin typeface="Arial" charset="0"/>
        </a:defRPr>
      </a:lvl5pPr>
      <a:lvl6pPr marL="685800" indent="-228600" algn="l" rtl="0" fontAlgn="base">
        <a:spcBef>
          <a:spcPct val="0"/>
        </a:spcBef>
        <a:spcAft>
          <a:spcPct val="0"/>
        </a:spcAft>
        <a:buSzPct val="130000"/>
        <a:buChar char="•"/>
        <a:defRPr b="1">
          <a:solidFill>
            <a:schemeClr val="bg1"/>
          </a:solidFill>
          <a:latin typeface="Arial" charset="0"/>
        </a:defRPr>
      </a:lvl6pPr>
      <a:lvl7pPr marL="1143000" indent="-228600" algn="l" rtl="0" fontAlgn="base">
        <a:spcBef>
          <a:spcPct val="0"/>
        </a:spcBef>
        <a:spcAft>
          <a:spcPct val="0"/>
        </a:spcAft>
        <a:buSzPct val="130000"/>
        <a:buChar char="•"/>
        <a:defRPr b="1">
          <a:solidFill>
            <a:schemeClr val="bg1"/>
          </a:solidFill>
          <a:latin typeface="Arial" charset="0"/>
        </a:defRPr>
      </a:lvl7pPr>
      <a:lvl8pPr marL="1600200" indent="-228600" algn="l" rtl="0" fontAlgn="base">
        <a:spcBef>
          <a:spcPct val="0"/>
        </a:spcBef>
        <a:spcAft>
          <a:spcPct val="0"/>
        </a:spcAft>
        <a:buSzPct val="130000"/>
        <a:buChar char="•"/>
        <a:defRPr b="1">
          <a:solidFill>
            <a:schemeClr val="bg1"/>
          </a:solidFill>
          <a:latin typeface="Arial" charset="0"/>
        </a:defRPr>
      </a:lvl8pPr>
      <a:lvl9pPr marL="2057400" indent="-228600" algn="l" rtl="0" fontAlgn="base">
        <a:spcBef>
          <a:spcPct val="0"/>
        </a:spcBef>
        <a:spcAft>
          <a:spcPct val="0"/>
        </a:spcAft>
        <a:buSzPct val="130000"/>
        <a:buChar char="•"/>
        <a:defRPr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1" name="Rectangle 105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Utility Requirement in Canada</a:t>
            </a:r>
            <a:endParaRPr lang="en-US" dirty="0"/>
          </a:p>
        </p:txBody>
      </p:sp>
      <p:sp>
        <p:nvSpPr>
          <p:cNvPr id="13342" name="Rectangle 105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9DEF6-A59D-46FB-A396-060379B2F25E}" type="slidenum">
              <a:rPr lang="en-US"/>
              <a:pPr/>
              <a:t>10</a:t>
            </a:fld>
            <a:endParaRPr lang="en-US"/>
          </a:p>
        </p:txBody>
      </p:sp>
      <p:sp>
        <p:nvSpPr>
          <p:cNvPr id="3041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41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US" sz="2800" dirty="0" smtClean="0"/>
              <a:t>Demonstrated Utility</a:t>
            </a:r>
          </a:p>
          <a:p>
            <a:pPr marL="538163" indent="-174625">
              <a:lnSpc>
                <a:spcPct val="150000"/>
              </a:lnSpc>
              <a:buNone/>
            </a:pPr>
            <a:r>
              <a:rPr lang="en-CA" sz="2400" dirty="0"/>
              <a:t>no requirement to prove demonstrated utility in the </a:t>
            </a:r>
            <a:r>
              <a:rPr lang="en-CA" sz="2400" dirty="0" smtClean="0"/>
              <a:t>disclosure.</a:t>
            </a:r>
          </a:p>
          <a:p>
            <a:pPr marL="538163" indent="-174625">
              <a:lnSpc>
                <a:spcPct val="150000"/>
              </a:lnSpc>
              <a:buNone/>
            </a:pPr>
            <a:r>
              <a:rPr lang="en-US" sz="2400" dirty="0"/>
              <a:t>disclosure </a:t>
            </a:r>
            <a:r>
              <a:rPr lang="en-US" sz="2400" dirty="0" smtClean="0"/>
              <a:t>requirements are set out in the </a:t>
            </a:r>
            <a:r>
              <a:rPr lang="en-CA" sz="2400" dirty="0" smtClean="0"/>
              <a:t>subsection </a:t>
            </a:r>
            <a:r>
              <a:rPr lang="en-CA" sz="2400" dirty="0"/>
              <a:t>27(3</a:t>
            </a:r>
            <a:r>
              <a:rPr lang="en-CA" sz="2400" dirty="0" smtClean="0"/>
              <a:t>) of the Patent Act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1720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9DEF6-A59D-46FB-A396-060379B2F25E}" type="slidenum">
              <a:rPr lang="en-US"/>
              <a:pPr/>
              <a:t>11</a:t>
            </a:fld>
            <a:endParaRPr lang="en-US"/>
          </a:p>
        </p:txBody>
      </p:sp>
      <p:sp>
        <p:nvSpPr>
          <p:cNvPr id="3041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41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Sound Prediction</a:t>
            </a:r>
            <a:endParaRPr lang="en-US" sz="2800" dirty="0"/>
          </a:p>
          <a:p>
            <a:pPr marL="0" indent="0">
              <a:buNone/>
            </a:pPr>
            <a:endParaRPr lang="en-US" sz="2400" i="1" dirty="0"/>
          </a:p>
          <a:p>
            <a:pPr marL="981075" indent="-444500">
              <a:lnSpc>
                <a:spcPct val="150000"/>
              </a:lnSpc>
              <a:buNone/>
              <a:tabLst>
                <a:tab pos="981075" algn="l"/>
              </a:tabLst>
            </a:pPr>
            <a:r>
              <a:rPr lang="en-CA" sz="2400" dirty="0"/>
              <a:t>(</a:t>
            </a:r>
            <a:r>
              <a:rPr lang="en-CA" sz="2400" dirty="0" err="1"/>
              <a:t>i</a:t>
            </a:r>
            <a:r>
              <a:rPr lang="en-CA" sz="2400" dirty="0"/>
              <a:t>) </a:t>
            </a:r>
            <a:r>
              <a:rPr lang="en-CA" sz="2400" dirty="0" smtClean="0"/>
              <a:t>	a </a:t>
            </a:r>
            <a:r>
              <a:rPr lang="en-CA" sz="2400" dirty="0"/>
              <a:t>factual basis; </a:t>
            </a:r>
            <a:endParaRPr lang="en-CA" sz="2400" dirty="0" smtClean="0"/>
          </a:p>
          <a:p>
            <a:pPr marL="981075" indent="-444500">
              <a:lnSpc>
                <a:spcPct val="150000"/>
              </a:lnSpc>
              <a:buNone/>
            </a:pPr>
            <a:r>
              <a:rPr lang="en-CA" sz="2400" dirty="0" smtClean="0"/>
              <a:t>(</a:t>
            </a:r>
            <a:r>
              <a:rPr lang="en-CA" sz="2400" dirty="0"/>
              <a:t>ii) an articulable and sound line of reasoning from which the desired result can be inferred from the factual basis; and </a:t>
            </a:r>
            <a:endParaRPr lang="en-CA" sz="2400" dirty="0" smtClean="0"/>
          </a:p>
          <a:p>
            <a:pPr marL="981075" indent="-444500">
              <a:lnSpc>
                <a:spcPct val="150000"/>
              </a:lnSpc>
              <a:buNone/>
            </a:pPr>
            <a:r>
              <a:rPr lang="en-CA" sz="2400" dirty="0" smtClean="0"/>
              <a:t>(</a:t>
            </a:r>
            <a:r>
              <a:rPr lang="en-CA" sz="2400" dirty="0"/>
              <a:t>iii) proper disclosure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58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9DEF6-A59D-46FB-A396-060379B2F25E}" type="slidenum">
              <a:rPr lang="en-US"/>
              <a:pPr/>
              <a:t>12</a:t>
            </a:fld>
            <a:endParaRPr lang="en-US"/>
          </a:p>
        </p:txBody>
      </p:sp>
      <p:sp>
        <p:nvSpPr>
          <p:cNvPr id="3041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41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CA" sz="2800" dirty="0" smtClean="0"/>
              <a:t>Factual </a:t>
            </a:r>
            <a:r>
              <a:rPr lang="en-CA" sz="2800" dirty="0"/>
              <a:t>basis 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not necessarily </a:t>
            </a:r>
            <a:r>
              <a:rPr lang="en-US" sz="2400" dirty="0"/>
              <a:t>limited to experimental </a:t>
            </a:r>
            <a:r>
              <a:rPr lang="en-US" sz="2400" dirty="0" smtClean="0"/>
              <a:t>data/testing</a:t>
            </a:r>
          </a:p>
          <a:p>
            <a:r>
              <a:rPr lang="en-CA" sz="2400" dirty="0"/>
              <a:t>“other factual underpinnings, depending on the nature of the invention, may </a:t>
            </a:r>
            <a:r>
              <a:rPr lang="en-CA" sz="2400" dirty="0" smtClean="0"/>
              <a:t>suffice” </a:t>
            </a:r>
          </a:p>
          <a:p>
            <a:r>
              <a:rPr lang="en-CA" sz="2400" dirty="0" smtClean="0"/>
              <a:t>e.g. scientifically </a:t>
            </a:r>
            <a:r>
              <a:rPr lang="en-CA" sz="2400" dirty="0"/>
              <a:t>accepted laws or principles, in data forming part of </a:t>
            </a:r>
            <a:r>
              <a:rPr lang="en-CA" sz="2400" dirty="0" smtClean="0"/>
              <a:t>the state </a:t>
            </a:r>
            <a:r>
              <a:rPr lang="en-CA" sz="2400" dirty="0"/>
              <a:t>of the art and which is referred to in the description, or in </a:t>
            </a:r>
            <a:r>
              <a:rPr lang="en-CA" sz="2400" dirty="0" smtClean="0"/>
              <a:t>information forming </a:t>
            </a:r>
            <a:r>
              <a:rPr lang="en-CA" sz="2400" dirty="0"/>
              <a:t>part of the common general knowledge of the person skilled in the art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2924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9DEF6-A59D-46FB-A396-060379B2F25E}" type="slidenum">
              <a:rPr lang="en-US"/>
              <a:pPr/>
              <a:t>13</a:t>
            </a:fld>
            <a:endParaRPr lang="en-US"/>
          </a:p>
        </p:txBody>
      </p:sp>
      <p:sp>
        <p:nvSpPr>
          <p:cNvPr id="3041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41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800" dirty="0"/>
              <a:t>an articulable and sound line of reasoning from which the desired result can be inferred from the </a:t>
            </a:r>
            <a:r>
              <a:rPr lang="en-CA" sz="2800" dirty="0" smtClean="0"/>
              <a:t>factual basis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400" dirty="0"/>
              <a:t>“</a:t>
            </a:r>
            <a:r>
              <a:rPr lang="en-US" sz="2400" i="1" dirty="0"/>
              <a:t>prima facie</a:t>
            </a:r>
            <a:r>
              <a:rPr lang="en-US" sz="2400" dirty="0"/>
              <a:t> reasonable inference of utility”</a:t>
            </a:r>
            <a:endParaRPr lang="en-CA" sz="2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CA" sz="2400" dirty="0" smtClean="0"/>
              <a:t>utility </a:t>
            </a:r>
            <a:r>
              <a:rPr lang="en-CA" sz="2400" dirty="0"/>
              <a:t>of AZT in humans was reasonably inferred from the testing data obtained from human cell lines and </a:t>
            </a:r>
            <a:r>
              <a:rPr lang="en-CA" sz="2400" dirty="0" smtClean="0"/>
              <a:t>animals</a:t>
            </a:r>
          </a:p>
          <a:p>
            <a:pPr marL="0" indent="0">
              <a:lnSpc>
                <a:spcPct val="20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2924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9DEF6-A59D-46FB-A396-060379B2F25E}" type="slidenum">
              <a:rPr lang="en-US"/>
              <a:pPr/>
              <a:t>14</a:t>
            </a:fld>
            <a:endParaRPr lang="en-US"/>
          </a:p>
        </p:txBody>
      </p:sp>
      <p:sp>
        <p:nvSpPr>
          <p:cNvPr id="3041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41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Plavix® </a:t>
            </a:r>
            <a:r>
              <a:rPr lang="en-US" sz="2800" dirty="0" smtClean="0"/>
              <a:t>(</a:t>
            </a:r>
            <a:r>
              <a:rPr lang="en-US" sz="2800" dirty="0" err="1"/>
              <a:t>sanofi-aventis</a:t>
            </a:r>
            <a:r>
              <a:rPr lang="en-US" sz="2800" dirty="0"/>
              <a:t> v. </a:t>
            </a:r>
            <a:r>
              <a:rPr lang="en-US" sz="2800" dirty="0" err="1"/>
              <a:t>Apotex</a:t>
            </a:r>
            <a:r>
              <a:rPr lang="en-US" sz="2800" dirty="0"/>
              <a:t> Inc., 2013 FCA </a:t>
            </a:r>
            <a:r>
              <a:rPr lang="en-US" sz="2800" dirty="0" smtClean="0"/>
              <a:t>186 decision)</a:t>
            </a:r>
          </a:p>
          <a:p>
            <a:pPr marL="0" indent="0">
              <a:buNone/>
            </a:pPr>
            <a:r>
              <a:rPr lang="en-CA" sz="2400" dirty="0"/>
              <a:t>welcome clarification to the relationship between the requirement that an invention be useful and the promise </a:t>
            </a:r>
            <a:r>
              <a:rPr lang="en-CA" sz="2400" dirty="0" smtClean="0"/>
              <a:t>doctrine</a:t>
            </a:r>
          </a:p>
          <a:p>
            <a:pPr marL="0" indent="0">
              <a:buNone/>
            </a:pPr>
            <a:endParaRPr lang="en-CA" sz="2400" dirty="0" smtClean="0"/>
          </a:p>
          <a:p>
            <a:r>
              <a:rPr lang="en-US" sz="2400" dirty="0" smtClean="0"/>
              <a:t>“… </a:t>
            </a:r>
            <a:r>
              <a:rPr lang="en-US" sz="2400" dirty="0"/>
              <a:t>Courts should not strive to find ways to defeat otherwise valid patents.” </a:t>
            </a:r>
          </a:p>
          <a:p>
            <a:r>
              <a:rPr lang="en-US" sz="2400" dirty="0" smtClean="0"/>
              <a:t>The trial judge “erred </a:t>
            </a:r>
            <a:r>
              <a:rPr lang="en-US" sz="2400" dirty="0" smtClean="0"/>
              <a:t>in law in reading into the ‘777 patent a promise for use in humans on the basis of interferences”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2924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9DEF6-A59D-46FB-A396-060379B2F25E}" type="slidenum">
              <a:rPr lang="en-US"/>
              <a:pPr/>
              <a:t>15</a:t>
            </a:fld>
            <a:endParaRPr lang="en-US"/>
          </a:p>
        </p:txBody>
      </p:sp>
      <p:sp>
        <p:nvSpPr>
          <p:cNvPr id="3041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457200" y="11430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04800" indent="-3048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600" b="1">
                <a:solidFill>
                  <a:srgbClr val="4D82AE"/>
                </a:solidFill>
                <a:latin typeface="+mn-lt"/>
                <a:ea typeface="+mn-ea"/>
                <a:cs typeface="+mn-cs"/>
              </a:defRPr>
            </a:lvl1pPr>
            <a:lvl2pPr marL="606425" indent="-206375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949325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</a:defRPr>
            </a:lvl3pPr>
            <a:lvl4pPr marL="1371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286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743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2004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657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800" dirty="0" smtClean="0"/>
              <a:t>Plavix® (</a:t>
            </a:r>
            <a:r>
              <a:rPr lang="en-US" sz="2800" dirty="0" err="1" smtClean="0"/>
              <a:t>sanofi-aventis</a:t>
            </a:r>
            <a:r>
              <a:rPr lang="en-US" sz="2800" dirty="0" smtClean="0"/>
              <a:t> v. </a:t>
            </a:r>
            <a:r>
              <a:rPr lang="en-US" sz="2800" dirty="0" err="1" smtClean="0"/>
              <a:t>Apotex</a:t>
            </a:r>
            <a:r>
              <a:rPr lang="en-US" sz="2800" dirty="0" smtClean="0"/>
              <a:t> Inc., 2013 FCA 186 decision)</a:t>
            </a:r>
          </a:p>
          <a:p>
            <a:pPr>
              <a:lnSpc>
                <a:spcPct val="150000"/>
              </a:lnSpc>
            </a:pPr>
            <a:r>
              <a:rPr lang="en-CA" sz="2400" dirty="0" smtClean="0"/>
              <a:t>“A goal is not necessarily a promise”;</a:t>
            </a:r>
          </a:p>
          <a:p>
            <a:pPr>
              <a:lnSpc>
                <a:spcPct val="150000"/>
              </a:lnSpc>
            </a:pPr>
            <a:r>
              <a:rPr lang="en-CA" sz="2400" dirty="0" smtClean="0"/>
              <a:t>distinction </a:t>
            </a:r>
            <a:r>
              <a:rPr lang="en-CA" sz="2400" dirty="0"/>
              <a:t>between statements made in the patent’s disclosure </a:t>
            </a:r>
            <a:r>
              <a:rPr lang="en-CA" sz="2400" dirty="0" smtClean="0"/>
              <a:t>originated from the foreign application and </a:t>
            </a:r>
            <a:r>
              <a:rPr lang="en-CA" sz="2400" dirty="0"/>
              <a:t>statements of utility made in the </a:t>
            </a:r>
            <a:r>
              <a:rPr lang="en-CA" sz="2400" dirty="0" smtClean="0"/>
              <a:t>claims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2924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9DEF6-A59D-46FB-A396-060379B2F25E}" type="slidenum">
              <a:rPr lang="en-US"/>
              <a:pPr/>
              <a:t>16</a:t>
            </a:fld>
            <a:endParaRPr lang="en-US"/>
          </a:p>
        </p:txBody>
      </p:sp>
      <p:sp>
        <p:nvSpPr>
          <p:cNvPr id="3041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41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3200" dirty="0"/>
              <a:t>Plavix® (</a:t>
            </a:r>
            <a:r>
              <a:rPr lang="en-US" sz="3200" dirty="0" err="1"/>
              <a:t>sanofi-aventis</a:t>
            </a:r>
            <a:r>
              <a:rPr lang="en-US" sz="3200" dirty="0"/>
              <a:t> v. </a:t>
            </a:r>
            <a:r>
              <a:rPr lang="en-US" sz="3200" dirty="0" err="1"/>
              <a:t>Apotex</a:t>
            </a:r>
            <a:r>
              <a:rPr lang="en-US" sz="3200" dirty="0"/>
              <a:t> Inc., 2013 FCA 186 decision</a:t>
            </a:r>
            <a:r>
              <a:rPr lang="en-US" sz="3200" dirty="0" smtClean="0"/>
              <a:t>)</a:t>
            </a:r>
          </a:p>
          <a:p>
            <a:endParaRPr lang="en-CA" sz="2400" dirty="0" smtClean="0"/>
          </a:p>
          <a:p>
            <a:r>
              <a:rPr lang="en-CA" sz="2400" dirty="0" smtClean="0"/>
              <a:t>“</a:t>
            </a:r>
            <a:r>
              <a:rPr lang="en-CA" sz="2400" dirty="0"/>
              <a:t>The Supreme Court of Canada’s comments in </a:t>
            </a:r>
            <a:r>
              <a:rPr lang="en-CA" sz="2400" i="1" dirty="0" err="1"/>
              <a:t>Consolboard</a:t>
            </a:r>
            <a:r>
              <a:rPr lang="en-CA" sz="2400" i="1" dirty="0"/>
              <a:t> </a:t>
            </a:r>
            <a:r>
              <a:rPr lang="en-CA" sz="2400" dirty="0"/>
              <a:t>with respect to a promise </a:t>
            </a:r>
            <a:r>
              <a:rPr lang="en-CA" sz="2400" dirty="0" smtClean="0"/>
              <a:t>of specific </a:t>
            </a:r>
            <a:r>
              <a:rPr lang="en-CA" sz="2400" dirty="0"/>
              <a:t>result were made in a case raising issues of demonstrated utility. I believe that one </a:t>
            </a:r>
            <a:r>
              <a:rPr lang="en-CA" sz="2400" dirty="0" smtClean="0"/>
              <a:t>must be </a:t>
            </a:r>
            <a:r>
              <a:rPr lang="en-CA" sz="2400" dirty="0"/>
              <a:t>particularly prudent when one seeks to extend </a:t>
            </a:r>
            <a:r>
              <a:rPr lang="en-CA" sz="2400" i="1" dirty="0" err="1"/>
              <a:t>Consolboard</a:t>
            </a:r>
            <a:r>
              <a:rPr lang="en-CA" sz="2400" dirty="0" err="1"/>
              <a:t>’s</a:t>
            </a:r>
            <a:r>
              <a:rPr lang="en-CA" sz="2400" dirty="0"/>
              <a:t> principles to statements </a:t>
            </a:r>
            <a:r>
              <a:rPr lang="en-CA" sz="2400" dirty="0" smtClean="0"/>
              <a:t>clearly based </a:t>
            </a:r>
            <a:r>
              <a:rPr lang="en-CA" sz="2400" dirty="0"/>
              <a:t>on expectations</a:t>
            </a:r>
            <a:r>
              <a:rPr lang="en-CA" sz="2400" dirty="0" smtClean="0"/>
              <a:t>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29240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9" name="Rectangle 5"/>
          <p:cNvSpPr>
            <a:spLocks noChangeArrowheads="1"/>
          </p:cNvSpPr>
          <p:nvPr/>
        </p:nvSpPr>
        <p:spPr bwMode="auto">
          <a:xfrm>
            <a:off x="457200" y="2636838"/>
            <a:ext cx="5562600" cy="391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Xiang Lu</a:t>
            </a:r>
            <a:endParaRPr lang="en-US" sz="2400" dirty="0">
              <a:solidFill>
                <a:schemeClr val="bg1"/>
              </a:solidFill>
            </a:endParaRPr>
          </a:p>
          <a:p>
            <a:pPr algn="l"/>
            <a:r>
              <a:rPr lang="en-US" sz="2400" dirty="0">
                <a:solidFill>
                  <a:schemeClr val="bg1"/>
                </a:solidFill>
              </a:rPr>
              <a:t>Tel</a:t>
            </a:r>
            <a:r>
              <a:rPr lang="en-US" sz="2400" dirty="0" smtClean="0">
                <a:solidFill>
                  <a:schemeClr val="bg1"/>
                </a:solidFill>
              </a:rPr>
              <a:t>: +1-613-786-8680	</a:t>
            </a:r>
            <a:endParaRPr lang="en-US" sz="2400" dirty="0">
              <a:solidFill>
                <a:schemeClr val="bg1"/>
              </a:solidFill>
            </a:endParaRPr>
          </a:p>
          <a:p>
            <a:pPr algn="l"/>
            <a:r>
              <a:rPr lang="en-US" sz="2400" dirty="0" err="1" smtClean="0">
                <a:solidFill>
                  <a:schemeClr val="bg1"/>
                </a:solidFill>
              </a:rPr>
              <a:t>Email:xiang.lu@gowlings.com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9DEF6-A59D-46FB-A396-060379B2F25E}" type="slidenum">
              <a:rPr lang="en-US"/>
              <a:pPr/>
              <a:t>2</a:t>
            </a:fld>
            <a:endParaRPr lang="en-US"/>
          </a:p>
        </p:txBody>
      </p:sp>
      <p:sp>
        <p:nvSpPr>
          <p:cNvPr id="3041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41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Section </a:t>
            </a:r>
            <a:r>
              <a:rPr lang="en-US" dirty="0"/>
              <a:t>2 of the </a:t>
            </a:r>
            <a:r>
              <a:rPr lang="en-US" i="1" dirty="0" smtClean="0"/>
              <a:t>Patent Act:</a:t>
            </a:r>
          </a:p>
          <a:p>
            <a:pPr marL="0" indent="0">
              <a:buNone/>
            </a:pPr>
            <a:endParaRPr lang="en-US" i="1" dirty="0" smtClean="0"/>
          </a:p>
          <a:p>
            <a:pPr marL="363538" indent="0">
              <a:lnSpc>
                <a:spcPct val="150000"/>
              </a:lnSpc>
              <a:buNone/>
            </a:pPr>
            <a:r>
              <a:rPr lang="en-US" sz="2400" dirty="0"/>
              <a:t>“invention” means </a:t>
            </a:r>
            <a:endParaRPr lang="en-US" sz="2400" dirty="0" smtClean="0"/>
          </a:p>
          <a:p>
            <a:pPr marL="363538" indent="0">
              <a:lnSpc>
                <a:spcPct val="150000"/>
              </a:lnSpc>
              <a:buNone/>
            </a:pPr>
            <a:r>
              <a:rPr lang="en-US" sz="2400" dirty="0" smtClean="0"/>
              <a:t>any </a:t>
            </a:r>
            <a:r>
              <a:rPr lang="en-US" sz="2400" dirty="0"/>
              <a:t>new and </a:t>
            </a:r>
            <a:r>
              <a:rPr lang="en-US" sz="2400" u="sng" dirty="0"/>
              <a:t>useful</a:t>
            </a:r>
            <a:r>
              <a:rPr lang="en-US" sz="2400" dirty="0"/>
              <a:t> art, process, machine, manufacture or composition of matter, or </a:t>
            </a:r>
            <a:endParaRPr lang="en-US" sz="2400" dirty="0" smtClean="0"/>
          </a:p>
          <a:p>
            <a:pPr marL="363538" indent="0">
              <a:lnSpc>
                <a:spcPct val="150000"/>
              </a:lnSpc>
              <a:buNone/>
            </a:pPr>
            <a:r>
              <a:rPr lang="en-US" sz="2400" dirty="0" smtClean="0"/>
              <a:t>any </a:t>
            </a:r>
            <a:r>
              <a:rPr lang="en-US" sz="2400" dirty="0"/>
              <a:t>new and </a:t>
            </a:r>
            <a:r>
              <a:rPr lang="en-US" sz="2400" u="sng" dirty="0"/>
              <a:t>useful</a:t>
            </a:r>
            <a:r>
              <a:rPr lang="en-US" sz="2400" dirty="0"/>
              <a:t> improvement in any art, process, machine, manufacture or composition of matter.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9DEF6-A59D-46FB-A396-060379B2F25E}" type="slidenum">
              <a:rPr lang="en-US"/>
              <a:pPr/>
              <a:t>3</a:t>
            </a:fld>
            <a:endParaRPr lang="en-US"/>
          </a:p>
        </p:txBody>
      </p:sp>
      <p:sp>
        <p:nvSpPr>
          <p:cNvPr id="3041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41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29200"/>
          </a:xfrm>
        </p:spPr>
        <p:txBody>
          <a:bodyPr/>
          <a:lstStyle/>
          <a:p>
            <a:pPr marL="0" indent="0">
              <a:buNone/>
            </a:pPr>
            <a:endParaRPr lang="en-US" sz="3200" i="1" baseline="30000" dirty="0" smtClean="0"/>
          </a:p>
          <a:p>
            <a:pPr marL="0" indent="0">
              <a:buNone/>
            </a:pPr>
            <a:r>
              <a:rPr lang="en-US" sz="2800" dirty="0" smtClean="0"/>
              <a:t>“</a:t>
            </a:r>
            <a:r>
              <a:rPr lang="en-US" sz="2800" i="1" dirty="0" err="1"/>
              <a:t>Consolboard</a:t>
            </a:r>
            <a:r>
              <a:rPr lang="en-US" sz="2800" dirty="0" smtClean="0"/>
              <a:t>”:</a:t>
            </a:r>
          </a:p>
          <a:p>
            <a:pPr marL="0" indent="0">
              <a:buNone/>
            </a:pPr>
            <a:endParaRPr lang="en-US" sz="3200" i="1" dirty="0" smtClean="0"/>
          </a:p>
          <a:p>
            <a:pPr marL="174625" indent="0">
              <a:buNone/>
            </a:pPr>
            <a:r>
              <a:rPr lang="en-CA" sz="2400" dirty="0" smtClean="0"/>
              <a:t>“There </a:t>
            </a:r>
            <a:r>
              <a:rPr lang="en-CA" sz="2400" dirty="0"/>
              <a:t>is a helpful discussion in </a:t>
            </a:r>
            <a:r>
              <a:rPr lang="en-CA" sz="2400" dirty="0" err="1"/>
              <a:t>Halsbury's</a:t>
            </a:r>
            <a:r>
              <a:rPr lang="en-CA" sz="2400" dirty="0"/>
              <a:t> Laws of England, (3rd ed.), vol. 29, at p. 59, </a:t>
            </a:r>
            <a:r>
              <a:rPr lang="en-CA" sz="2400" dirty="0" smtClean="0"/>
              <a:t>on the </a:t>
            </a:r>
            <a:r>
              <a:rPr lang="en-CA" sz="2400" dirty="0"/>
              <a:t>meaning of "not useful" in patent law. </a:t>
            </a:r>
            <a:r>
              <a:rPr lang="en-CA" sz="2400" dirty="0" smtClean="0"/>
              <a:t>It </a:t>
            </a:r>
            <a:r>
              <a:rPr lang="en-US" sz="2400" dirty="0" smtClean="0"/>
              <a:t>means </a:t>
            </a:r>
            <a:r>
              <a:rPr lang="en-US" sz="2400" dirty="0"/>
              <a:t>"that the invention will not work, either in the sense that it will not operate at all or, more broadly, that it will not do </a:t>
            </a:r>
            <a:r>
              <a:rPr lang="en-US" sz="2400" u="sng" dirty="0"/>
              <a:t>what the specification promises </a:t>
            </a:r>
            <a:r>
              <a:rPr lang="en-US" sz="2400" dirty="0"/>
              <a:t>that it will do". </a:t>
            </a:r>
            <a:endParaRPr lang="en-US" sz="24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000" i="1" baseline="300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600" i="1" dirty="0" err="1" smtClean="0">
                <a:latin typeface="Calibri" pitchFamily="34" charset="0"/>
                <a:cs typeface="Calibri" pitchFamily="34" charset="0"/>
              </a:rPr>
              <a:t>Consolboard</a:t>
            </a:r>
            <a:r>
              <a:rPr lang="en-US" sz="1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i="1" dirty="0">
                <a:latin typeface="Calibri" pitchFamily="34" charset="0"/>
                <a:cs typeface="Calibri" pitchFamily="34" charset="0"/>
              </a:rPr>
              <a:t>Inc. v. MacMillan </a:t>
            </a:r>
            <a:r>
              <a:rPr lang="en-US" sz="1600" i="1" dirty="0" err="1">
                <a:latin typeface="Calibri" pitchFamily="34" charset="0"/>
                <a:cs typeface="Calibri" pitchFamily="34" charset="0"/>
              </a:rPr>
              <a:t>Bloedel</a:t>
            </a:r>
            <a:r>
              <a:rPr lang="en-US" sz="1600" i="1" dirty="0">
                <a:latin typeface="Calibri" pitchFamily="34" charset="0"/>
                <a:cs typeface="Calibri" pitchFamily="34" charset="0"/>
              </a:rPr>
              <a:t> (Saskatchewan) Ltd. (1981),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56 C.P.R. (2d) 145 (S.C.C.) at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160, quo</a:t>
            </a:r>
            <a:r>
              <a:rPr lang="en-CA" sz="1600" dirty="0" smtClean="0">
                <a:latin typeface="Calibri" pitchFamily="34" charset="0"/>
                <a:cs typeface="Calibri" pitchFamily="34" charset="0"/>
              </a:rPr>
              <a:t>ting </a:t>
            </a:r>
            <a:r>
              <a:rPr lang="en-CA" sz="1600" dirty="0">
                <a:latin typeface="Calibri" pitchFamily="34" charset="0"/>
                <a:cs typeface="Calibri" pitchFamily="34" charset="0"/>
              </a:rPr>
              <a:t>from </a:t>
            </a:r>
            <a:r>
              <a:rPr lang="en-CA" sz="1600" dirty="0" err="1">
                <a:latin typeface="Calibri" pitchFamily="34" charset="0"/>
                <a:cs typeface="Calibri" pitchFamily="34" charset="0"/>
              </a:rPr>
              <a:t>Halsbury’s</a:t>
            </a:r>
            <a:r>
              <a:rPr lang="en-CA" sz="1600" dirty="0">
                <a:latin typeface="Calibri" pitchFamily="34" charset="0"/>
                <a:cs typeface="Calibri" pitchFamily="34" charset="0"/>
              </a:rPr>
              <a:t> Laws of England, (3rd ed.), vol. 29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9DEF6-A59D-46FB-A396-060379B2F25E}" type="slidenum">
              <a:rPr lang="en-US"/>
              <a:pPr/>
              <a:t>4</a:t>
            </a:fld>
            <a:endParaRPr lang="en-US"/>
          </a:p>
        </p:txBody>
      </p:sp>
      <p:sp>
        <p:nvSpPr>
          <p:cNvPr id="3041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41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Level of Utility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400" b="0" dirty="0" smtClean="0"/>
              <a:t>“... </a:t>
            </a:r>
            <a:r>
              <a:rPr lang="en-US" sz="2400" b="0" dirty="0"/>
              <a:t>it is sufficient utility to support a patent that the invention gives either a new article, or a better article, or a cheaper article, or affords the public a useful choice</a:t>
            </a:r>
            <a:r>
              <a:rPr lang="en-US" sz="2400" b="0" dirty="0" smtClean="0"/>
              <a:t>.”</a:t>
            </a:r>
            <a:endParaRPr lang="en-US" sz="2400" b="0" dirty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r>
              <a:rPr lang="en-US" sz="2400" b="0" dirty="0" smtClean="0"/>
              <a:t>An invention’s commercial utility does not mater, “unless </a:t>
            </a:r>
            <a:r>
              <a:rPr lang="en-US" sz="2400" b="0" dirty="0"/>
              <a:t>the specification promises commercial </a:t>
            </a:r>
            <a:r>
              <a:rPr lang="en-US" sz="2400" b="0" dirty="0" smtClean="0"/>
              <a:t>utility”</a:t>
            </a:r>
            <a:endParaRPr lang="en-CA" sz="2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9DEF6-A59D-46FB-A396-060379B2F25E}" type="slidenum">
              <a:rPr lang="en-US"/>
              <a:pPr/>
              <a:t>5</a:t>
            </a:fld>
            <a:endParaRPr lang="en-US"/>
          </a:p>
        </p:txBody>
      </p:sp>
      <p:sp>
        <p:nvSpPr>
          <p:cNvPr id="3041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41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Promise of Utility</a:t>
            </a:r>
          </a:p>
          <a:p>
            <a:pPr marL="712788" indent="-349250">
              <a:spcBef>
                <a:spcPts val="1800"/>
              </a:spcBef>
            </a:pPr>
            <a:r>
              <a:rPr lang="en-CA" sz="2400" dirty="0" smtClean="0"/>
              <a:t>when </a:t>
            </a:r>
            <a:r>
              <a:rPr lang="en-CA" sz="2400" dirty="0"/>
              <a:t>a patent makes an explicit promise of utility, the utility will be measured against that </a:t>
            </a:r>
            <a:r>
              <a:rPr lang="en-CA" sz="2400" dirty="0" smtClean="0"/>
              <a:t>promise</a:t>
            </a:r>
          </a:p>
          <a:p>
            <a:pPr marL="712788" indent="-349250">
              <a:spcBef>
                <a:spcPts val="1800"/>
              </a:spcBef>
            </a:pPr>
            <a:r>
              <a:rPr lang="en-CA" sz="2400" dirty="0" smtClean="0"/>
              <a:t>question </a:t>
            </a:r>
            <a:r>
              <a:rPr lang="en-CA" sz="2400" dirty="0"/>
              <a:t>of </a:t>
            </a:r>
            <a:r>
              <a:rPr lang="en-CA" sz="2400" dirty="0" smtClean="0"/>
              <a:t>law</a:t>
            </a:r>
          </a:p>
          <a:p>
            <a:pPr marL="712788" indent="-349250">
              <a:spcBef>
                <a:spcPts val="1800"/>
              </a:spcBef>
            </a:pPr>
            <a:r>
              <a:rPr lang="en-CA" sz="2400" dirty="0" smtClean="0"/>
              <a:t>Not every </a:t>
            </a:r>
            <a:r>
              <a:rPr lang="en-CA" sz="2400" dirty="0"/>
              <a:t>patent contains </a:t>
            </a:r>
            <a:r>
              <a:rPr lang="en-CA" sz="2400" dirty="0" smtClean="0"/>
              <a:t>an explicit </a:t>
            </a:r>
            <a:r>
              <a:rPr lang="en-CA" sz="2400" dirty="0"/>
              <a:t>promise of a specific result </a:t>
            </a:r>
            <a:r>
              <a:rPr lang="en-CA" sz="2400" dirty="0" smtClean="0"/>
              <a:t>since </a:t>
            </a:r>
            <a:r>
              <a:rPr lang="en-CA" sz="2400" dirty="0"/>
              <a:t>there is no obligation on the part of the inventor to disclose the utility of his invention </a:t>
            </a:r>
            <a:r>
              <a:rPr lang="en-CA" sz="2400" dirty="0" smtClean="0"/>
              <a:t>in the patent.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9DEF6-A59D-46FB-A396-060379B2F25E}" type="slidenum">
              <a:rPr lang="en-US"/>
              <a:pPr/>
              <a:t>6</a:t>
            </a:fld>
            <a:endParaRPr lang="en-US"/>
          </a:p>
        </p:txBody>
      </p:sp>
      <p:sp>
        <p:nvSpPr>
          <p:cNvPr id="3041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41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Utility</a:t>
            </a:r>
            <a:endParaRPr lang="en-US" sz="2800" dirty="0"/>
          </a:p>
          <a:p>
            <a:pPr marL="0" indent="0">
              <a:buNone/>
            </a:pPr>
            <a:endParaRPr lang="en-US" sz="2800" i="1" dirty="0"/>
          </a:p>
          <a:p>
            <a:pPr marL="806450" indent="-268288"/>
            <a:r>
              <a:rPr lang="en-CA" sz="2400" dirty="0" smtClean="0"/>
              <a:t>demonstrated</a:t>
            </a:r>
            <a:endParaRPr lang="en-CA" sz="2400" dirty="0"/>
          </a:p>
          <a:p>
            <a:pPr marL="806450" indent="-268288"/>
            <a:endParaRPr lang="en-CA" sz="2400" dirty="0"/>
          </a:p>
          <a:p>
            <a:pPr marL="806450" indent="-268288"/>
            <a:r>
              <a:rPr lang="en-US" sz="2400" dirty="0"/>
              <a:t>soundly </a:t>
            </a:r>
            <a:r>
              <a:rPr lang="en-US" sz="2400" dirty="0" smtClean="0"/>
              <a:t>predicted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400" dirty="0" smtClean="0"/>
              <a:t>as of the filing date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9DEF6-A59D-46FB-A396-060379B2F25E}" type="slidenum">
              <a:rPr lang="en-US"/>
              <a:pPr/>
              <a:t>7</a:t>
            </a:fld>
            <a:endParaRPr lang="en-US"/>
          </a:p>
        </p:txBody>
      </p:sp>
      <p:sp>
        <p:nvSpPr>
          <p:cNvPr id="3041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41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Promise of Utility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Demonstration of Utility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Sound Prediction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9DEF6-A59D-46FB-A396-060379B2F25E}" type="slidenum">
              <a:rPr lang="en-US"/>
              <a:pPr/>
              <a:t>8</a:t>
            </a:fld>
            <a:endParaRPr lang="en-US"/>
          </a:p>
        </p:txBody>
      </p:sp>
      <p:sp>
        <p:nvSpPr>
          <p:cNvPr id="3041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41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US" sz="2800" dirty="0"/>
              <a:t>Promise of </a:t>
            </a:r>
            <a:r>
              <a:rPr lang="en-US" sz="2800" dirty="0" smtClean="0"/>
              <a:t>Utility:</a:t>
            </a:r>
          </a:p>
          <a:p>
            <a:pPr>
              <a:lnSpc>
                <a:spcPct val="200000"/>
              </a:lnSpc>
            </a:pPr>
            <a:r>
              <a:rPr lang="en-CA" sz="2400" dirty="0" smtClean="0"/>
              <a:t>“the </a:t>
            </a:r>
            <a:r>
              <a:rPr lang="en-CA" sz="2400" dirty="0"/>
              <a:t>promise should be properly defined, within the context of the patent as a </a:t>
            </a:r>
            <a:r>
              <a:rPr lang="en-CA" sz="2400" dirty="0" smtClean="0"/>
              <a:t>whole”</a:t>
            </a:r>
          </a:p>
          <a:p>
            <a:pPr>
              <a:lnSpc>
                <a:spcPct val="200000"/>
              </a:lnSpc>
            </a:pPr>
            <a:r>
              <a:rPr lang="en-US" sz="2400" dirty="0"/>
              <a:t>usually </a:t>
            </a:r>
            <a:r>
              <a:rPr lang="en-US" sz="2400" dirty="0" smtClean="0"/>
              <a:t>express </a:t>
            </a:r>
            <a:r>
              <a:rPr lang="en-US" sz="2400" dirty="0"/>
              <a:t>statements of the description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9DEF6-A59D-46FB-A396-060379B2F25E}" type="slidenum">
              <a:rPr lang="en-US"/>
              <a:pPr/>
              <a:t>9</a:t>
            </a:fld>
            <a:endParaRPr lang="en-US"/>
          </a:p>
        </p:txBody>
      </p:sp>
      <p:sp>
        <p:nvSpPr>
          <p:cNvPr id="3041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41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US" dirty="0" smtClean="0"/>
              <a:t>What is Construed as a Promise </a:t>
            </a:r>
            <a:r>
              <a:rPr lang="en-US" dirty="0"/>
              <a:t>of Utility: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2400" dirty="0" smtClean="0"/>
              <a:t>“</a:t>
            </a:r>
            <a:r>
              <a:rPr lang="en-US" sz="2400" dirty="0" err="1"/>
              <a:t>carboxyalkyldipeptides</a:t>
            </a:r>
            <a:r>
              <a:rPr lang="en-US" sz="2400" dirty="0"/>
              <a:t> which are </a:t>
            </a:r>
            <a:r>
              <a:rPr lang="en-US" sz="2400" u="sng" dirty="0"/>
              <a:t>useful as </a:t>
            </a:r>
            <a:r>
              <a:rPr lang="en-US" sz="2400" dirty="0" smtClean="0"/>
              <a:t>inhibitors of </a:t>
            </a:r>
            <a:r>
              <a:rPr lang="en-US" sz="2400" dirty="0"/>
              <a:t>angiotensin-converting enzyme and as anti-hypertensive agents.” </a:t>
            </a:r>
            <a:r>
              <a:rPr lang="en-US" sz="2400" dirty="0" smtClean="0"/>
              <a:t> (Yes/No)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“</a:t>
            </a:r>
            <a:r>
              <a:rPr lang="en-CA" sz="2400" dirty="0" smtClean="0"/>
              <a:t>[</a:t>
            </a:r>
            <a:r>
              <a:rPr lang="en-CA" sz="2400" dirty="0" err="1"/>
              <a:t>i</a:t>
            </a:r>
            <a:r>
              <a:rPr lang="en-CA" sz="2400" dirty="0"/>
              <a:t>]t is a </a:t>
            </a:r>
            <a:r>
              <a:rPr lang="en-CA" sz="2400" dirty="0" smtClean="0"/>
              <a:t>particular</a:t>
            </a:r>
            <a:r>
              <a:rPr lang="en-CA" sz="2400" u="sng" dirty="0" smtClean="0"/>
              <a:t> object </a:t>
            </a:r>
            <a:r>
              <a:rPr lang="en-CA" sz="2400" dirty="0"/>
              <a:t>of the present invention to provide aromatase inhibitory compounds with fewer undesirable side effects than </a:t>
            </a:r>
            <a:r>
              <a:rPr lang="en-CA" sz="2400" dirty="0" err="1"/>
              <a:t>aminoglutethimide</a:t>
            </a:r>
            <a:r>
              <a:rPr lang="en-CA" sz="2400" dirty="0" smtClean="0"/>
              <a:t>”.(No)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P">
  <a:themeElements>
    <a:clrScheme name="I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I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ackpage">
  <a:themeElements>
    <a:clrScheme name="1_Back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ackp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1_Back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ck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ck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ck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ck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ck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ck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ck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ck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ck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ck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ck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950</TotalTime>
  <Words>746</Words>
  <Application>Microsoft Office PowerPoint</Application>
  <PresentationFormat>On-screen Show (4:3)</PresentationFormat>
  <Paragraphs>101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IP</vt:lpstr>
      <vt:lpstr>1_Backpage</vt:lpstr>
      <vt:lpstr>Utility Requirement in Canada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Gowlings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bl</dc:creator>
  <cp:lastModifiedBy>Daddy</cp:lastModifiedBy>
  <cp:revision>36</cp:revision>
  <dcterms:created xsi:type="dcterms:W3CDTF">2010-04-14T15:29:03Z</dcterms:created>
  <dcterms:modified xsi:type="dcterms:W3CDTF">2013-10-07T10:32:45Z</dcterms:modified>
</cp:coreProperties>
</file>