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bramaniam  Vutha" initials="SV" lastIdx="28" clrIdx="0"/>
  <p:cmAuthor id="1" name="Vutha" initials="V" lastIdx="1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140B2-9AB6-4D7A-BE0A-96422C106943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0F126-C3E5-4760-9A99-77EA1CC4D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C1F530-324D-42E4-904D-D89593830929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DFA51D-0B91-4D1C-B69C-DE78434AB169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30D1-1ABD-4400-82A7-99B31072B078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02EF-B2DC-4587-AF6E-5FC56DB1D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30D1-1ABD-4400-82A7-99B31072B078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02EF-B2DC-4587-AF6E-5FC56DB1D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30D1-1ABD-4400-82A7-99B31072B078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02EF-B2DC-4587-AF6E-5FC56DB1D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30D1-1ABD-4400-82A7-99B31072B078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02EF-B2DC-4587-AF6E-5FC56DB1D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30D1-1ABD-4400-82A7-99B31072B078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02EF-B2DC-4587-AF6E-5FC56DB1D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30D1-1ABD-4400-82A7-99B31072B078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02EF-B2DC-4587-AF6E-5FC56DB1D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30D1-1ABD-4400-82A7-99B31072B078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02EF-B2DC-4587-AF6E-5FC56DB1D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30D1-1ABD-4400-82A7-99B31072B078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02EF-B2DC-4587-AF6E-5FC56DB1D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30D1-1ABD-4400-82A7-99B31072B078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02EF-B2DC-4587-AF6E-5FC56DB1D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30D1-1ABD-4400-82A7-99B31072B078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02EF-B2DC-4587-AF6E-5FC56DB1D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30D1-1ABD-4400-82A7-99B31072B078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02EF-B2DC-4587-AF6E-5FC56DB1D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F30D1-1ABD-4400-82A7-99B31072B078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502EF-B2DC-4587-AF6E-5FC56DB1D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IP Strategies in India/from India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Subramaniam Vutha</a:t>
            </a:r>
          </a:p>
          <a:p>
            <a:r>
              <a:rPr lang="en-US" dirty="0" smtClean="0"/>
              <a:t>svutha@svutha.com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from India: the India Imperative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mtClean="0"/>
          </a:p>
          <a:p>
            <a:r>
              <a:rPr lang="en-US" smtClean="0"/>
              <a:t>India as a market for Innovations, Creative concepts, products and services. </a:t>
            </a:r>
          </a:p>
          <a:p>
            <a:r>
              <a:rPr lang="en-US" smtClean="0"/>
              <a:t>India as a source of Innovations and IPR </a:t>
            </a:r>
          </a:p>
          <a:p>
            <a:r>
              <a:rPr lang="en-US" smtClean="0"/>
              <a:t>India as a source of bio-diversity. </a:t>
            </a:r>
          </a:p>
          <a:p>
            <a:r>
              <a:rPr lang="en-US" smtClean="0"/>
              <a:t>India as a contributor to shaping the IPR frameworks of the global economy. Building prior art databases, conducting searches, evaluation and prototyping.</a:t>
            </a:r>
            <a:r>
              <a:rPr lang="en-US" i="1" smtClean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IPR </a:t>
            </a:r>
            <a:r>
              <a:rPr lang="en-US" u="sng" dirty="0" smtClean="0"/>
              <a:t>from</a:t>
            </a:r>
            <a:r>
              <a:rPr lang="en-US" dirty="0" smtClean="0"/>
              <a:t>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Cornucopia of Copyright content</a:t>
            </a:r>
          </a:p>
          <a:p>
            <a:r>
              <a:rPr lang="en-US" dirty="0" smtClean="0"/>
              <a:t>Potential  patent  proliferators</a:t>
            </a:r>
          </a:p>
          <a:p>
            <a:r>
              <a:rPr lang="en-US" dirty="0" smtClean="0"/>
              <a:t>A trademark laboratory</a:t>
            </a:r>
          </a:p>
          <a:p>
            <a:r>
              <a:rPr lang="en-US" dirty="0" smtClean="0"/>
              <a:t>Design fount</a:t>
            </a:r>
          </a:p>
          <a:p>
            <a:r>
              <a:rPr lang="en-US" dirty="0" smtClean="0"/>
              <a:t>Complex </a:t>
            </a:r>
            <a:r>
              <a:rPr lang="en-US" smtClean="0"/>
              <a:t>market test </a:t>
            </a:r>
            <a:r>
              <a:rPr lang="en-US" dirty="0" smtClean="0"/>
              <a:t>lab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concluding thoughts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/>
              <a:t>Modern human beings spend over 30% of their early life, learning to get productive. Versus just a small fraction for other primates [the impact of </a:t>
            </a:r>
            <a:r>
              <a:rPr lang="en-US" dirty="0" err="1" smtClean="0"/>
              <a:t>neotenic</a:t>
            </a:r>
            <a:r>
              <a:rPr lang="en-US" dirty="0" smtClean="0"/>
              <a:t> retardation- Desmond Morris] . The primacy of IPR is thus inevitable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3M Chief Planner says : “We will sell less and less materials and more and more intellect”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David Ogilvy is reported to have said that 50% of advertising is a waste. The problem, he said, is, we don’t know which 50%. The same may apply to patents/IPR.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and tactics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Strategy guru Michael Porter, “Competitive strategy is about being different. It means deliberately choosing a different set of activities to deliver a unique mix of value.”</a:t>
            </a:r>
          </a:p>
          <a:p>
            <a:endParaRPr lang="en-US" dirty="0" smtClean="0"/>
          </a:p>
          <a:p>
            <a:r>
              <a:rPr lang="en-US" i="1" dirty="0" smtClean="0"/>
              <a:t>Strategy  helps determine “What are we </a:t>
            </a:r>
            <a:r>
              <a:rPr lang="en-US" dirty="0" smtClean="0"/>
              <a:t>trying to accomplish?”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 the other hand </a:t>
            </a:r>
            <a:r>
              <a:rPr lang="en-US" i="1" dirty="0" smtClean="0"/>
              <a:t>tactics help determine </a:t>
            </a:r>
            <a:r>
              <a:rPr lang="en-US" dirty="0" smtClean="0"/>
              <a:t>“How are we going to accomplish our goal?”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Historically …………………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Cotton from India, textiles from Manchester</a:t>
            </a:r>
          </a:p>
          <a:p>
            <a:r>
              <a:rPr lang="en-US" dirty="0" smtClean="0"/>
              <a:t>Generics from India, patent drugs from abroad</a:t>
            </a:r>
          </a:p>
          <a:p>
            <a:r>
              <a:rPr lang="en-US" dirty="0" smtClean="0"/>
              <a:t>Commodities from India, brands from abroad</a:t>
            </a:r>
          </a:p>
          <a:p>
            <a:r>
              <a:rPr lang="en-US" dirty="0" smtClean="0"/>
              <a:t>Software services from India, software from abroad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“Made by Indians”  v/s Made in India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Innovation: The Tata Experience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Some historic firsts [Tata Airways, Tata Power, Tata Steel, Tata Chemicals, Tata Textiles, Tata Motors …….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r>
              <a:rPr lang="en-US" dirty="0" smtClean="0"/>
              <a:t>More recently: The </a:t>
            </a:r>
            <a:r>
              <a:rPr lang="en-US" dirty="0" err="1" smtClean="0"/>
              <a:t>Indica</a:t>
            </a:r>
            <a:r>
              <a:rPr lang="en-US" dirty="0" smtClean="0"/>
              <a:t>, The </a:t>
            </a:r>
            <a:r>
              <a:rPr lang="en-US" dirty="0" err="1" smtClean="0"/>
              <a:t>Nano</a:t>
            </a:r>
            <a:r>
              <a:rPr lang="en-US" dirty="0" smtClean="0"/>
              <a:t>, Ginger Hotels, </a:t>
            </a:r>
            <a:r>
              <a:rPr lang="en-US" dirty="0" err="1" smtClean="0"/>
              <a:t>MasterCraft</a:t>
            </a:r>
            <a:r>
              <a:rPr lang="en-US" dirty="0" smtClean="0"/>
              <a:t>, Ace, </a:t>
            </a:r>
          </a:p>
          <a:p>
            <a:endParaRPr lang="en-US" dirty="0" smtClean="0"/>
          </a:p>
          <a:p>
            <a:r>
              <a:rPr lang="en-US" dirty="0" smtClean="0"/>
              <a:t>Some innovations on the CSR front too. Examples, Saving the Whale, Supporting flood hit villages with information </a:t>
            </a:r>
            <a:r>
              <a:rPr lang="en-US" dirty="0" err="1" smtClean="0"/>
              <a:t>centres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India’s most valuable Brand and Trademark 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Insights for IP Strategies in India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Many cultures in one, many centuries in one</a:t>
            </a:r>
          </a:p>
          <a:p>
            <a:r>
              <a:rPr lang="en-US" dirty="0" smtClean="0"/>
              <a:t>Multiple changes on many fronts. KM, Innovation,  Kaizen  programs and business excellence models; leapfrogging the old</a:t>
            </a:r>
          </a:p>
          <a:p>
            <a:r>
              <a:rPr lang="en-US" dirty="0" smtClean="0"/>
              <a:t>Local knowledge and relationships vital</a:t>
            </a:r>
          </a:p>
          <a:p>
            <a:r>
              <a:rPr lang="en-US" dirty="0" smtClean="0"/>
              <a:t>The  value of a long term outlook. Indian examples GNP, VIP,  Unilever, ITC…..Monsanto</a:t>
            </a:r>
          </a:p>
          <a:p>
            <a:r>
              <a:rPr lang="en-US" dirty="0" smtClean="0"/>
              <a:t>Holistic approach</a:t>
            </a:r>
          </a:p>
          <a:p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criteria for IP Strategy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2117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Does it provide a For Competitive Advantage. [ after a long time, we have a glut of choices in India.] </a:t>
            </a:r>
          </a:p>
          <a:p>
            <a:endParaRPr lang="en-US" dirty="0" smtClean="0"/>
          </a:p>
          <a:p>
            <a:r>
              <a:rPr lang="en-US" dirty="0" smtClean="0"/>
              <a:t>Mitigating Risks [ Not just from business rivals but also from the environmental perspective]</a:t>
            </a:r>
          </a:p>
          <a:p>
            <a:endParaRPr lang="en-US" dirty="0" smtClean="0"/>
          </a:p>
          <a:p>
            <a:r>
              <a:rPr lang="en-US" dirty="0" smtClean="0"/>
              <a:t>Value Creation [ Not just at the top but also at the Bottom of the Pyramid!]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Involving the right people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Not just the researcher or developer. Also the CEO, the CIO, the CFO.</a:t>
            </a:r>
          </a:p>
          <a:p>
            <a:endParaRPr lang="en-US" dirty="0" smtClean="0"/>
          </a:p>
          <a:p>
            <a:r>
              <a:rPr lang="en-US" dirty="0" smtClean="0"/>
              <a:t>Inside-out, outside-in, bottoms-up and top-down; doing a 360 degree on Innovation and IP assets Innovations flow from the client-facing personnel, the supply-chain developers, the M&amp;A specialists</a:t>
            </a:r>
          </a:p>
          <a:p>
            <a:endParaRPr lang="en-US" dirty="0" smtClean="0"/>
          </a:p>
          <a:p>
            <a:r>
              <a:rPr lang="en-US" dirty="0" smtClean="0"/>
              <a:t>IPR across the product development/value chain 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Getting value out of IPR in India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Is it easy to use? </a:t>
            </a:r>
          </a:p>
          <a:p>
            <a:endParaRPr lang="en-US" dirty="0" smtClean="0"/>
          </a:p>
          <a:p>
            <a:r>
              <a:rPr lang="en-US" dirty="0" smtClean="0"/>
              <a:t>Who will oppose it? </a:t>
            </a:r>
          </a:p>
          <a:p>
            <a:endParaRPr lang="en-US" dirty="0" smtClean="0"/>
          </a:p>
          <a:p>
            <a:r>
              <a:rPr lang="en-US" dirty="0" smtClean="0"/>
              <a:t>How will it be sold? </a:t>
            </a:r>
          </a:p>
          <a:p>
            <a:endParaRPr lang="en-US" dirty="0" smtClean="0"/>
          </a:p>
          <a:p>
            <a:r>
              <a:rPr lang="en-US" dirty="0" smtClean="0"/>
              <a:t>Who can sell it better?</a:t>
            </a:r>
          </a:p>
          <a:p>
            <a:endParaRPr lang="en-US" dirty="0" smtClean="0"/>
          </a:p>
          <a:p>
            <a:r>
              <a:rPr lang="en-US" dirty="0" smtClean="0"/>
              <a:t>Will consumers remember the name? 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Challenges ahead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Identifying IP assets. </a:t>
            </a:r>
          </a:p>
          <a:p>
            <a:r>
              <a:rPr lang="en-US" dirty="0" smtClean="0"/>
              <a:t>Documenting and protecting IP assets </a:t>
            </a:r>
          </a:p>
          <a:p>
            <a:r>
              <a:rPr lang="en-US" dirty="0" smtClean="0"/>
              <a:t>Bridging a formidable gap with the USA, Germany, Japan, Korea . </a:t>
            </a:r>
          </a:p>
          <a:p>
            <a:r>
              <a:rPr lang="en-US" dirty="0" smtClean="0"/>
              <a:t>Building the eco-system to achieve these.</a:t>
            </a:r>
          </a:p>
          <a:p>
            <a:r>
              <a:rPr lang="en-US" dirty="0" smtClean="0"/>
              <a:t>Value from IPR; addressing cost-benefit issues </a:t>
            </a:r>
          </a:p>
          <a:p>
            <a:r>
              <a:rPr lang="en-US" dirty="0" smtClean="0"/>
              <a:t>The high costs and risks in Western markets 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629</Words>
  <Application>Microsoft Office PowerPoint</Application>
  <PresentationFormat>On-screen Show (4:3)</PresentationFormat>
  <Paragraphs>92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IP Strategies in India/from India</vt:lpstr>
      <vt:lpstr>Strategy and tactics</vt:lpstr>
      <vt:lpstr>Historically …………………</vt:lpstr>
      <vt:lpstr>Innovation: The Tata Experience</vt:lpstr>
      <vt:lpstr>Insights for IP Strategies in India</vt:lpstr>
      <vt:lpstr>3 criteria for IP Strategy</vt:lpstr>
      <vt:lpstr>Involving the right people</vt:lpstr>
      <vt:lpstr>Getting value out of IPR in India</vt:lpstr>
      <vt:lpstr>Some Challenges ahead </vt:lpstr>
      <vt:lpstr>IP from India: the India Imperative</vt:lpstr>
      <vt:lpstr>IPR from India</vt:lpstr>
      <vt:lpstr>Some concluding thoughts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Strategies in India/from India</dc:title>
  <dc:creator>Vutha</dc:creator>
  <cp:lastModifiedBy>ABC</cp:lastModifiedBy>
  <cp:revision>14</cp:revision>
  <dcterms:created xsi:type="dcterms:W3CDTF">2013-09-04T10:47:23Z</dcterms:created>
  <dcterms:modified xsi:type="dcterms:W3CDTF">2013-10-22T09:29:24Z</dcterms:modified>
</cp:coreProperties>
</file>